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embeddedFontLst>
    <p:embeddedFont>
      <p:font typeface="Georgia" panose="02040502050405020303" pitchFamily="18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7" roundtripDataSignature="AMtx7mjsYJz7q+AIrJK+W2TcMGN9eY2ip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9"/>
    <p:restoredTop sz="94649"/>
  </p:normalViewPr>
  <p:slideViewPr>
    <p:cSldViewPr snapToGrid="0">
      <p:cViewPr varScale="1">
        <p:scale>
          <a:sx n="202" d="100"/>
          <a:sy n="202" d="100"/>
        </p:scale>
        <p:origin x="342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customschemas.google.com/relationships/presentationmetadata" Target="meta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/>
          <p:nvPr/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fdf8288113_0_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9" name="Google Shape;179;g1fdf8288113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fdf8288113_0_1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g1fdf8288113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fdf8288113_0_1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1fdf828811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016e02196b_0_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0" name="Google Shape;220;g2016e02196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16e02196b_0_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9" name="Google Shape;229;g2016e02196b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16e02196b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016e02196b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016e02196b_0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6" name="Google Shape;246;g2016e02196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016e02196b_0_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7" name="Google Shape;257;g2016e02196b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016e02196b_0_7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g2016e02196b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016e02196b_0_9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9" name="Google Shape;279;g2016e02196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66be3698ce_0_47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g166be3698ce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016e02196b_0_10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2016e02196b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016e02196b_0_12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9" name="Google Shape;299;g2016e02196b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016e02196b_0_1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7" name="Google Shape;307;g2016e02196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016e02196b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g2016e02196b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016e02196b_0_15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3" name="Google Shape;323;g2016e02196b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016e02196b_0_16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2016e02196b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016e02196b_0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0" name="Google Shape;340;g2016e02196b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016e02196b_0_1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2" name="Google Shape;362;g2016e02196b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016e02196b_0_36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2" name="Google Shape;392;g2016e02196b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16e02196b_0_2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5" name="Google Shape;425;g2016e02196b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9b547587d3_0_3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" name="Google Shape;98;g19b547587d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016e02196b_0_29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9" name="Google Shape;459;g2016e02196b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2016e02196b_0_4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7" name="Google Shape;497;g2016e02196b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016e02196b_0_3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g2016e02196b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21f04051c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g221f04051c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016e02196b_0_43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g2016e02196b_0_4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016e02196b_0_4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5" name="Google Shape;535;g2016e02196b_0_4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016e02196b_0_4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5" name="Google Shape;545;g2016e02196b_0_4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2016e02196b_0_4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4" name="Google Shape;554;g2016e02196b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016e02196b_0_4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4" name="Google Shape;564;g2016e02196b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016e02196b_0_4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g2016e02196b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fdf8288113_0_1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2" name="Google Shape;112;g1fdf828811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2016e02196b_0_5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2" name="Google Shape;582;g2016e02196b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016e02196b_0_5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4" name="Google Shape;594;g2016e02196b_0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016e02196b_0_5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g2016e02196b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016e02196b_0_55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2" name="Google Shape;612;g2016e02196b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016e02196b_0_5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4" name="Google Shape;624;g2016e02196b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2016e02196b_0_5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4" name="Google Shape;634;g2016e02196b_0_5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2016e02196b_0_59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g2016e02196b_0_5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2032908d5a6_0_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6" name="Google Shape;656;g2032908d5a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032908d5a6_0_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g2032908d5a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2032908d5a6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8" name="Google Shape;678;g2032908d5a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fdf8288113_0_13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g1fdf828811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032908d5a6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1" name="Google Shape;691;g2032908d5a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032908d5a6_0_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05" name="Google Shape;705;g2032908d5a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2032908d5a6_0_6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8" name="Google Shape;718;g2032908d5a6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032908d5a6_0_8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9" name="Google Shape;729;g2032908d5a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032908d5a6_0_1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1" name="Google Shape;741;g2032908d5a6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032908d5a6_0_1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1" name="Google Shape;751;g2032908d5a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2032908d5a6_0_13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1" name="Google Shape;761;g2032908d5a6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032908d5a6_0_14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2" name="Google Shape;772;g2032908d5a6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2032908d5a6_0_15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2" name="Google Shape;782;g2032908d5a6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032908d5a6_0_16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2" name="Google Shape;792;g2032908d5a6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df8288113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g1fdf828811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032908d5a6_0_17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2" name="Google Shape;802;g2032908d5a6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2032908d5a6_0_18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2" name="Google Shape;812;g2032908d5a6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032908d5a6_0_19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2" name="Google Shape;822;g2032908d5a6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032908d5a6_0_20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2" name="Google Shape;832;g2032908d5a6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032908d5a6_0_2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2" name="Google Shape;842;g2032908d5a6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032908d5a6_0_2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2" name="Google Shape;852;g2032908d5a6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032908d5a6_0_2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6" name="Google Shape;866;g2032908d5a6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032908d5a6_0_27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74" name="Google Shape;874;g2032908d5a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2032908d5a6_0_28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2" name="Google Shape;882;g2032908d5a6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2032908d5a6_0_2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0" name="Google Shape;890;g2032908d5a6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df8288113_0_8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0" name="Google Shape;140;g1fdf8288113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032908d5a6_0_29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8" name="Google Shape;898;g2032908d5a6_0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2032908d5a6_0_3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14" name="Google Shape;914;g2032908d5a6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2032908d5a6_0_3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5" name="Google Shape;925;g2032908d5a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23379287ef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36" name="Google Shape;936;g223379287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032908d5a6_0_3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47" name="Google Shape;947;g2032908d5a6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2032908d5a6_0_36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1" name="Google Shape;961;g2032908d5a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2032908d5a6_0_3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3" name="Google Shape;973;g2032908d5a6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2032908d5a6_0_4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7" name="Google Shape;987;g2032908d5a6_0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2032908d5a6_0_45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01" name="Google Shape;1001;g2032908d5a6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221ba102869_0_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14" name="Google Shape;1014;g221ba10286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fdf8288113_0_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0" name="Google Shape;150;g1fdf828811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g2032908d5a6_0_47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8" name="Google Shape;1028;g2032908d5a6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2032908d5a6_0_4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4" name="Google Shape;1044;g2032908d5a6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032908d5a6_0_49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7" name="Google Shape;1057;g2032908d5a6_0_4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a2be22cb35_0_214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2" name="Google Shape;1072;g1a2be22cb35_0_2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g19d16ee4292_0_14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0" name="Google Shape;1080;g19d16ee429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032908d5a6_0_2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8" name="Google Shape;1088;g2032908d5a6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g214ca016591_0_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96" name="Google Shape;1096;g214ca01659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fdf8288113_0_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fdf8288113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8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None/>
              <a:defRPr/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/>
            </a:lvl2pPr>
            <a:lvl3pPr lvl="2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/>
            </a:lvl3pPr>
            <a:lvl4pPr lvl="3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/>
            </a:lvl4pPr>
            <a:lvl5pPr lvl="4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5pPr>
            <a:lvl6pPr lvl="5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6pPr>
            <a:lvl7pPr lvl="6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7pPr>
            <a:lvl8pPr lvl="7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8pPr>
            <a:lvl9pPr lvl="8" algn="ctr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6"/>
          <p:cNvSpPr txBox="1">
            <a:spLocks noGrp="1"/>
          </p:cNvSpPr>
          <p:nvPr>
            <p:ph type="title"/>
          </p:nvPr>
        </p:nvSpPr>
        <p:spPr>
          <a:xfrm>
            <a:off x="1259632" y="1124744"/>
            <a:ext cx="2216225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body" idx="1"/>
          </p:nvPr>
        </p:nvSpPr>
        <p:spPr>
          <a:xfrm>
            <a:off x="3635896" y="1124744"/>
            <a:ext cx="5050903" cy="4896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0"/>
              <a:buFont typeface="Calibri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Calibri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»"/>
              <a:defRPr sz="2000"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body" idx="2"/>
          </p:nvPr>
        </p:nvSpPr>
        <p:spPr>
          <a:xfrm>
            <a:off x="1259632" y="2361251"/>
            <a:ext cx="2205881" cy="3644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5" name="Google Shape;55;p1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tito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8"/>
          <p:cNvSpPr txBox="1">
            <a:spLocks noGrp="1"/>
          </p:cNvSpPr>
          <p:nvPr>
            <p:ph type="title"/>
          </p:nvPr>
        </p:nvSpPr>
        <p:spPr>
          <a:xfrm>
            <a:off x="1331640" y="1125538"/>
            <a:ext cx="7344048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9"/>
          <p:cNvSpPr txBox="1">
            <a:spLocks noGrp="1"/>
          </p:cNvSpPr>
          <p:nvPr>
            <p:ph type="title"/>
          </p:nvPr>
        </p:nvSpPr>
        <p:spPr>
          <a:xfrm>
            <a:off x="1187624" y="980728"/>
            <a:ext cx="7499176" cy="436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9"/>
          <p:cNvSpPr txBox="1">
            <a:spLocks noGrp="1"/>
          </p:cNvSpPr>
          <p:nvPr>
            <p:ph type="body" idx="1"/>
          </p:nvPr>
        </p:nvSpPr>
        <p:spPr>
          <a:xfrm>
            <a:off x="1187624" y="1535113"/>
            <a:ext cx="360040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2" name="Google Shape;62;p19"/>
          <p:cNvSpPr txBox="1">
            <a:spLocks noGrp="1"/>
          </p:cNvSpPr>
          <p:nvPr>
            <p:ph type="body" idx="2"/>
          </p:nvPr>
        </p:nvSpPr>
        <p:spPr>
          <a:xfrm>
            <a:off x="1187624" y="2276872"/>
            <a:ext cx="360040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63" name="Google Shape;63;p19"/>
          <p:cNvSpPr txBox="1">
            <a:spLocks noGrp="1"/>
          </p:cNvSpPr>
          <p:nvPr>
            <p:ph type="body" idx="3"/>
          </p:nvPr>
        </p:nvSpPr>
        <p:spPr>
          <a:xfrm>
            <a:off x="4932040" y="1535113"/>
            <a:ext cx="3754760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Font typeface="Calibri"/>
              <a:buNone/>
              <a:defRPr sz="18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19"/>
          <p:cNvSpPr txBox="1">
            <a:spLocks noGrp="1"/>
          </p:cNvSpPr>
          <p:nvPr>
            <p:ph type="body" idx="4"/>
          </p:nvPr>
        </p:nvSpPr>
        <p:spPr>
          <a:xfrm>
            <a:off x="4932040" y="2276872"/>
            <a:ext cx="3754760" cy="3774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»"/>
              <a:defRPr sz="1600"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2" type="twoObj">
  <p:cSld name="TWO_OBJECTS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0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body" idx="1"/>
          </p:nvPr>
        </p:nvSpPr>
        <p:spPr>
          <a:xfrm>
            <a:off x="1259632" y="1752600"/>
            <a:ext cx="356001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0"/>
              <a:buFont typeface="Calibri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»"/>
              <a:defRPr sz="1800"/>
            </a:lvl9pPr>
          </a:lstStyle>
          <a:p>
            <a:endParaRPr/>
          </a:p>
        </p:txBody>
      </p:sp>
      <p:sp>
        <p:nvSpPr>
          <p:cNvPr id="70" name="Google Shape;70;p2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1"/>
          <p:cNvSpPr txBox="1">
            <a:spLocks noGrp="1"/>
          </p:cNvSpPr>
          <p:nvPr>
            <p:ph type="title"/>
          </p:nvPr>
        </p:nvSpPr>
        <p:spPr>
          <a:xfrm>
            <a:off x="1259632" y="4406900"/>
            <a:ext cx="723508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1"/>
          </p:nvPr>
        </p:nvSpPr>
        <p:spPr>
          <a:xfrm>
            <a:off x="1220886" y="2708920"/>
            <a:ext cx="7307089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Font typeface="Calibri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9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uoto" type="blank">
  <p:cSld name="BLANK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grafico" type="chart">
  <p:cSld name="CHAR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559675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>
            <a:spLocks noGrp="1"/>
          </p:cNvSpPr>
          <p:nvPr>
            <p:ph type="chart" idx="2"/>
          </p:nvPr>
        </p:nvSpPr>
        <p:spPr>
          <a:xfrm>
            <a:off x="1260029" y="1752600"/>
            <a:ext cx="7559675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abella" type="tbl">
  <p:cSld name="TAB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>
            <a:spLocks noGrp="1"/>
          </p:cNvSpPr>
          <p:nvPr>
            <p:ph type="title"/>
          </p:nvPr>
        </p:nvSpPr>
        <p:spPr>
          <a:xfrm>
            <a:off x="12596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, testo e contenuto" type="txAndObj">
  <p:cSld name="TEXT_AND_OBJEC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2"/>
          <p:cNvSpPr txBox="1">
            <a:spLocks noGrp="1"/>
          </p:cNvSpPr>
          <p:nvPr>
            <p:ph type="title"/>
          </p:nvPr>
        </p:nvSpPr>
        <p:spPr>
          <a:xfrm>
            <a:off x="1234232" y="1052736"/>
            <a:ext cx="7415659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1"/>
          </p:nvPr>
        </p:nvSpPr>
        <p:spPr>
          <a:xfrm>
            <a:off x="1221848" y="1752600"/>
            <a:ext cx="359780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body" idx="2"/>
          </p:nvPr>
        </p:nvSpPr>
        <p:spPr>
          <a:xfrm>
            <a:off x="4972050" y="1752600"/>
            <a:ext cx="3703638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verticale e testo" type="vertTitleAndTx">
  <p:cSld name="VERTICAL_TITLE_AND_VERTICAL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3"/>
          <p:cNvSpPr txBox="1">
            <a:spLocks noGrp="1"/>
          </p:cNvSpPr>
          <p:nvPr>
            <p:ph type="title"/>
          </p:nvPr>
        </p:nvSpPr>
        <p:spPr>
          <a:xfrm rot="5400000">
            <a:off x="5287790" y="2479502"/>
            <a:ext cx="4886672" cy="188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 rot="5400000">
            <a:off x="1503560" y="736799"/>
            <a:ext cx="4886672" cy="53745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testo verticale" type="vertTx">
  <p:cSld name="VERTICAL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4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4"/>
          <p:cNvSpPr txBox="1">
            <a:spLocks noGrp="1"/>
          </p:cNvSpPr>
          <p:nvPr>
            <p:ph type="body" idx="1"/>
          </p:nvPr>
        </p:nvSpPr>
        <p:spPr>
          <a:xfrm rot="5400000">
            <a:off x="2909887" y="101600"/>
            <a:ext cx="4114800" cy="74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45" name="Google Shape;45;p1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>
            <a:spLocks noGrp="1"/>
          </p:cNvSpPr>
          <p:nvPr>
            <p:ph type="pic" idx="2"/>
          </p:nvPr>
        </p:nvSpPr>
        <p:spPr>
          <a:xfrm>
            <a:off x="1792288" y="980727"/>
            <a:ext cx="5486400" cy="3746847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15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653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Font typeface="Calibri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alibri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7"/>
          <p:cNvGrpSpPr/>
          <p:nvPr/>
        </p:nvGrpSpPr>
        <p:grpSpPr>
          <a:xfrm>
            <a:off x="0" y="6096000"/>
            <a:ext cx="9144000" cy="762000"/>
            <a:chOff x="0" y="3840"/>
            <a:chExt cx="5760" cy="480"/>
          </a:xfrm>
        </p:grpSpPr>
        <p:sp>
          <p:nvSpPr>
            <p:cNvPr id="11" name="Google Shape;11;p7"/>
            <p:cNvSpPr txBox="1"/>
            <p:nvPr/>
          </p:nvSpPr>
          <p:spPr>
            <a:xfrm>
              <a:off x="0" y="3984"/>
              <a:ext cx="5760" cy="336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7"/>
            <p:cNvSpPr txBox="1"/>
            <p:nvPr/>
          </p:nvSpPr>
          <p:spPr>
            <a:xfrm>
              <a:off x="768" y="3840"/>
              <a:ext cx="4992" cy="480"/>
            </a:xfrm>
            <a:prstGeom prst="rect">
              <a:avLst/>
            </a:prstGeom>
            <a:solidFill>
              <a:srgbClr val="82243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endParaRPr sz="9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7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800" cy="504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rgbClr val="8224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7"/>
          <p:cNvSpPr txBox="1">
            <a:spLocks noGrp="1"/>
          </p:cNvSpPr>
          <p:nvPr>
            <p:ph type="body" idx="1"/>
          </p:nvPr>
        </p:nvSpPr>
        <p:spPr>
          <a:xfrm>
            <a:off x="1258887" y="1752600"/>
            <a:ext cx="74168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22433"/>
              </a:buClr>
              <a:buSzPts val="2400"/>
              <a:buFont typeface="Calibri"/>
              <a:buChar char="•"/>
              <a:defRPr sz="2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Char char="–"/>
              <a:defRPr sz="20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  <a:defRPr sz="16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–"/>
              <a:def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Char char="»"/>
              <a:defRPr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15" name="Google Shape;15;p7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07950" y="115887"/>
            <a:ext cx="2555875" cy="83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wordnetweb.princeton.edu/perl/webwn?o2=&amp;o0=1&amp;o8=1&amp;o1=1&amp;o7=&amp;o5=&amp;o9=&amp;o6=&amp;o3=&amp;o4=&amp;s=book&amp;i=13&amp;h=000000000000000#c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ordnetweb.princeton.edu/perl/webwn?o2=&amp;o0=1&amp;o8=1&amp;o1=1&amp;o7=&amp;o5=&amp;o9=&amp;o6=&amp;o3=&amp;o4=&amp;s=hol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ordnetweb.princeton.edu/perl/webwn?o2=&amp;o0=1&amp;o8=1&amp;o1=1&amp;o7=&amp;o5=&amp;o9=&amp;o6=&amp;o3=&amp;o4=&amp;s=reserve" TargetMode="External"/><Relationship Id="rId5" Type="http://schemas.openxmlformats.org/officeDocument/2006/relationships/hyperlink" Target="http://wordnetweb.princeton.edu/perl/webwn?o2=&amp;o0=1&amp;o8=1&amp;o1=1&amp;o7=&amp;o5=&amp;o9=&amp;o6=&amp;o3=&amp;o4=&amp;s=book&amp;i=12&amp;h=000000000000000#c" TargetMode="External"/><Relationship Id="rId4" Type="http://schemas.openxmlformats.org/officeDocument/2006/relationships/hyperlink" Target="http://wordnetweb.princeton.edu/perl/webwn?o2=&amp;o0=1&amp;o8=1&amp;o1=1&amp;o7=&amp;o5=&amp;o9=&amp;o6=&amp;o3=&amp;o4=&amp;s=book&amp;i=11&amp;h=000000000000000#c" TargetMode="External"/><Relationship Id="rId9" Type="http://schemas.openxmlformats.org/officeDocument/2006/relationships/hyperlink" Target="http://wordnetweb.princeton.edu/perl/webwn?o2=&amp;o0=1&amp;o8=1&amp;o1=1&amp;o7=&amp;o5=&amp;o9=&amp;o6=&amp;o3=&amp;o4=&amp;s=book&amp;i=14&amp;h=000000000000000#c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wordnetweb.princeton.edu/perl/webwn?o2=&amp;o0=1&amp;o8=1&amp;o1=1&amp;o7=&amp;o5=&amp;o9=&amp;o6=&amp;o3=&amp;o4=&amp;s=book&amp;i=13&amp;h=000000000000000#c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://wordnetweb.princeton.edu/perl/webwn?o2=&amp;o0=1&amp;o8=1&amp;o1=1&amp;o7=&amp;o5=&amp;o9=&amp;o6=&amp;o3=&amp;o4=&amp;s=hol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ordnetweb.princeton.edu/perl/webwn?o2=&amp;o0=1&amp;o8=1&amp;o1=1&amp;o7=&amp;o5=&amp;o9=&amp;o6=&amp;o3=&amp;o4=&amp;s=reserve" TargetMode="External"/><Relationship Id="rId5" Type="http://schemas.openxmlformats.org/officeDocument/2006/relationships/hyperlink" Target="http://wordnetweb.princeton.edu/perl/webwn?o2=&amp;o0=1&amp;o8=1&amp;o1=1&amp;o7=&amp;o5=&amp;o9=&amp;o6=&amp;o3=&amp;o4=&amp;s=book&amp;i=12&amp;h=000000000000000#c" TargetMode="External"/><Relationship Id="rId4" Type="http://schemas.openxmlformats.org/officeDocument/2006/relationships/hyperlink" Target="http://wordnetweb.princeton.edu/perl/webwn?o2=&amp;o0=1&amp;o8=1&amp;o1=1&amp;o7=&amp;o5=&amp;o9=&amp;o6=&amp;o3=&amp;o4=&amp;s=book&amp;i=11&amp;h=000000000000000#c" TargetMode="External"/><Relationship Id="rId9" Type="http://schemas.openxmlformats.org/officeDocument/2006/relationships/hyperlink" Target="http://wordnetweb.princeton.edu/perl/webwn?o2=&amp;o0=1&amp;o8=1&amp;o1=1&amp;o7=&amp;o5=&amp;o9=&amp;o6=&amp;o3=&amp;o4=&amp;s=book&amp;i=14&amp;h=000000000000000#c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22.png"/><Relationship Id="rId9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ordnet.princeton.edu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ltk.org/" TargetMode="External"/><Relationship Id="rId5" Type="http://schemas.openxmlformats.org/officeDocument/2006/relationships/hyperlink" Target="https://projects.csail.mit.edu/jwi/" TargetMode="External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s://www.ijcai.org/proceedings/2021/593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Knowledge_graph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Entity_linking#cite_note-rao-16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Entity_linking#cite_note-cucerzan-25" TargetMode="External"/><Relationship Id="rId5" Type="http://schemas.openxmlformats.org/officeDocument/2006/relationships/hyperlink" Target="https://en.wikipedia.org/wiki/Tf%E2%80%93idf" TargetMode="External"/><Relationship Id="rId10" Type="http://schemas.openxmlformats.org/officeDocument/2006/relationships/hyperlink" Target="https://en.wikipedia.org/wiki/Entity_linking#cite_note-weikum-26" TargetMode="External"/><Relationship Id="rId4" Type="http://schemas.openxmlformats.org/officeDocument/2006/relationships/image" Target="../media/image64.png"/><Relationship Id="rId9" Type="http://schemas.openxmlformats.org/officeDocument/2006/relationships/hyperlink" Target="https://en.wikipedia.org/wiki/Entity_linking#cite_note-xianpei-3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n.wikipedia.org/wiki/Relationship_extraction" TargetMode="External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Text_corpus" TargetMode="External"/><Relationship Id="rId13" Type="http://schemas.openxmlformats.org/officeDocument/2006/relationships/hyperlink" Target="https://en.wikipedia.org/wiki/Part-of-speech_tagging" TargetMode="External"/><Relationship Id="rId18" Type="http://schemas.openxmlformats.org/officeDocument/2006/relationships/hyperlink" Target="https://en.wikipedia.org/w/index.php?title=Relation_signature&amp;action=edit&amp;redlink=1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en.wikipedia.org/wiki/Conceptualization_(information_science)" TargetMode="External"/><Relationship Id="rId12" Type="http://schemas.openxmlformats.org/officeDocument/2006/relationships/hyperlink" Target="https://en.wikipedia.org/wiki/Noun_phrase" TargetMode="External"/><Relationship Id="rId17" Type="http://schemas.openxmlformats.org/officeDocument/2006/relationships/hyperlink" Target="https://en.wikipedia.org/wiki/Ontology_learning#cite_note-3" TargetMode="External"/><Relationship Id="rId2" Type="http://schemas.openxmlformats.org/officeDocument/2006/relationships/notesSlide" Target="../notesSlides/notesSlide80.xml"/><Relationship Id="rId16" Type="http://schemas.openxmlformats.org/officeDocument/2006/relationships/hyperlink" Target="https://en.wikipedia.org/wiki/Ontology_learning#cite_note-2" TargetMode="External"/><Relationship Id="rId20" Type="http://schemas.openxmlformats.org/officeDocument/2006/relationships/hyperlink" Target="https://en.wikipedia.org/wiki/Ontology_learning#cite_note-5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Domain_of_discourse" TargetMode="External"/><Relationship Id="rId11" Type="http://schemas.openxmlformats.org/officeDocument/2006/relationships/hyperlink" Target="https://en.wikipedia.org/wiki/Terminology_extraction" TargetMode="External"/><Relationship Id="rId5" Type="http://schemas.openxmlformats.org/officeDocument/2006/relationships/hyperlink" Target="https://en.wikipedia.org/wiki/Ontology_(information_science)" TargetMode="External"/><Relationship Id="rId15" Type="http://schemas.openxmlformats.org/officeDocument/2006/relationships/hyperlink" Target="https://en.wikipedia.org/wiki/Ontology_learning#cite_note-1" TargetMode="External"/><Relationship Id="rId10" Type="http://schemas.openxmlformats.org/officeDocument/2006/relationships/hyperlink" Target="https://en.wikipedia.org/wiki/Ontology_engineering" TargetMode="External"/><Relationship Id="rId19" Type="http://schemas.openxmlformats.org/officeDocument/2006/relationships/hyperlink" Target="https://en.wikipedia.org/wiki/Ontology_learning#cite_note-4" TargetMode="External"/><Relationship Id="rId4" Type="http://schemas.openxmlformats.org/officeDocument/2006/relationships/hyperlink" Target="https://en.wikipedia.org/wiki/Ontology_learning" TargetMode="External"/><Relationship Id="rId9" Type="http://schemas.openxmlformats.org/officeDocument/2006/relationships/hyperlink" Target="https://en.wikipedia.org/wiki/Ontology_language" TargetMode="External"/><Relationship Id="rId14" Type="http://schemas.openxmlformats.org/officeDocument/2006/relationships/hyperlink" Target="https://en.wikipedia.org/wiki/Phrase_chunking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irect.mit.edu/coli/article/39/3/665/1442/OntoLearn-Reloaded-A-Graph-Based-Algorithm-for" TargetMode="External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-k3cOEoI_Dk" TargetMode="External"/><Relationship Id="rId4" Type="http://schemas.openxmlformats.org/officeDocument/2006/relationships/image" Target="../media/image6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J91-4003/" TargetMode="External"/><Relationship Id="rId3" Type="http://schemas.openxmlformats.org/officeDocument/2006/relationships/hyperlink" Target="https://web.stanford.edu/~jurafsky/slp3/ed3book.pdf" TargetMode="External"/><Relationship Id="rId7" Type="http://schemas.openxmlformats.org/officeDocument/2006/relationships/hyperlink" Target="https://aclanthology.org/J91-4003" TargetMode="External"/><Relationship Id="rId12" Type="http://schemas.openxmlformats.org/officeDocument/2006/relationships/hyperlink" Target="https://adimen.si.ehu.es/~rigau/publications/gwc04-avracmv.pdf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clanthology.org/D09-1046/" TargetMode="External"/><Relationship Id="rId11" Type="http://schemas.openxmlformats.org/officeDocument/2006/relationships/hyperlink" Target="https://aclanthology.org/L04-1119/" TargetMode="External"/><Relationship Id="rId5" Type="http://schemas.openxmlformats.org/officeDocument/2006/relationships/hyperlink" Target="https://aclanthology.org/D09-1046" TargetMode="External"/><Relationship Id="rId10" Type="http://schemas.openxmlformats.org/officeDocument/2006/relationships/hyperlink" Target="http://www.lrec-conf.org/proceedings/lrec2004/pdf/234.pdf" TargetMode="External"/><Relationship Id="rId4" Type="http://schemas.openxmlformats.org/officeDocument/2006/relationships/hyperlink" Target="https://pure.mpg.de/rest/items/item_2366948/component/file_2366947/content" TargetMode="External"/><Relationship Id="rId9" Type="http://schemas.openxmlformats.org/officeDocument/2006/relationships/hyperlink" Target="https://doi.org/10.1093/ijl/3.4.235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P10-1023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1016/j.artint.2012.07.001" TargetMode="External"/><Relationship Id="rId4" Type="http://schemas.openxmlformats.org/officeDocument/2006/relationships/hyperlink" Target="https://aclanthology.org/P10-1023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"/>
          <p:cNvSpPr txBox="1"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rgbClr val="00677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" name="Google Shape;81;p1"/>
          <p:cNvGrpSpPr/>
          <p:nvPr/>
        </p:nvGrpSpPr>
        <p:grpSpPr>
          <a:xfrm>
            <a:off x="0" y="2759075"/>
            <a:ext cx="9145587" cy="4098925"/>
            <a:chOff x="0" y="1738"/>
            <a:chExt cx="5761" cy="2582"/>
          </a:xfrm>
        </p:grpSpPr>
        <p:pic>
          <p:nvPicPr>
            <p:cNvPr id="82" name="Google Shape;82;p1" descr="Fondin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158"/>
              <a:ext cx="5760" cy="21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Google Shape;83;p1" descr="logo +marchio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2160"/>
              <a:ext cx="5761" cy="7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1" descr="fascia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16" y="1738"/>
              <a:ext cx="4444" cy="422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85" name="Google Shape;85;p1"/>
          <p:cNvSpPr txBox="1">
            <a:spLocks noGrp="1"/>
          </p:cNvSpPr>
          <p:nvPr>
            <p:ph type="ctrTitle"/>
          </p:nvPr>
        </p:nvSpPr>
        <p:spPr>
          <a:xfrm>
            <a:off x="2089150" y="188912"/>
            <a:ext cx="6369050" cy="1979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800" b="0" dirty="0">
                <a:solidFill>
                  <a:srgbClr val="FFFFFF"/>
                </a:solidFill>
              </a:rPr>
              <a:t>Natural Language Processing - 2nd Semester </a:t>
            </a:r>
            <a:r>
              <a:rPr lang="en-US" sz="1800" b="0" dirty="0">
                <a:solidFill>
                  <a:schemeClr val="lt1"/>
                </a:solidFill>
              </a:rPr>
              <a:t>(2024-2025)</a:t>
            </a:r>
            <a:br>
              <a:rPr lang="en-US" sz="1800" b="0" i="0" u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b="0" dirty="0">
                <a:solidFill>
                  <a:srgbClr val="FFFFFF"/>
                </a:solidFill>
              </a:rPr>
              <a:t>1038141</a:t>
            </a:r>
            <a:endParaRPr sz="1800" b="0" i="0" u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600" b="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600" b="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endParaRPr sz="1600" b="0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2900" b="0" dirty="0">
                <a:solidFill>
                  <a:srgbClr val="FFFFFF"/>
                </a:solidFill>
              </a:rPr>
              <a:t>1.10 - Semantics</a:t>
            </a:r>
            <a:br>
              <a:rPr lang="en-US" sz="1600" b="0" i="0" u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600" b="0" dirty="0">
              <a:solidFill>
                <a:srgbClr val="FFFFFF"/>
              </a:solidFill>
            </a:endParaRPr>
          </a:p>
        </p:txBody>
      </p:sp>
      <p:sp>
        <p:nvSpPr>
          <p:cNvPr id="86" name="Google Shape;86;p1"/>
          <p:cNvSpPr txBox="1">
            <a:spLocks noGrp="1"/>
          </p:cNvSpPr>
          <p:nvPr>
            <p:ph type="subTitle" idx="1"/>
          </p:nvPr>
        </p:nvSpPr>
        <p:spPr>
          <a:xfrm>
            <a:off x="2628900" y="4887912"/>
            <a:ext cx="6400800" cy="18526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</a:rPr>
              <a:t>Prof. Stefano Faralli 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faralli@di.uniroma1.it</a:t>
            </a:r>
            <a:endParaRPr sz="16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</a:pP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None/>
            </a:pPr>
            <a:r>
              <a:rPr lang="en-US" sz="1600" b="1">
                <a:solidFill>
                  <a:schemeClr val="lt1"/>
                </a:solidFill>
              </a:rPr>
              <a:t>Prof. Iacopo Masi</a:t>
            </a:r>
            <a:endParaRPr sz="1600" b="1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en-US" sz="1600">
                <a:solidFill>
                  <a:schemeClr val="lt1"/>
                </a:solidFill>
              </a:rPr>
              <a:t>masi@di.uniroma1.it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87" name="Google Shape;87;p1"/>
          <p:cNvSpPr txBox="1"/>
          <p:nvPr/>
        </p:nvSpPr>
        <p:spPr>
          <a:xfrm>
            <a:off x="2702975" y="6323700"/>
            <a:ext cx="4456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**credits are reported in the last slide</a:t>
            </a:r>
            <a:endParaRPr sz="1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fdf8288113_0_3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1fdf8288113_0_3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83" name="Google Shape;183;g1fdf8288113_0_3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4" name="Google Shape;184;g1fdf8288113_0_37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5" name="Google Shape;185;g1fdf8288113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25" y="2086463"/>
            <a:ext cx="2726625" cy="33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1fdf8288113_0_37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g1fdf8288113_0_37"/>
          <p:cNvSpPr/>
          <p:nvPr/>
        </p:nvSpPr>
        <p:spPr>
          <a:xfrm>
            <a:off x="893000" y="3558075"/>
            <a:ext cx="8022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1fdf8288113_0_37"/>
          <p:cNvSpPr txBox="1"/>
          <p:nvPr/>
        </p:nvSpPr>
        <p:spPr>
          <a:xfrm>
            <a:off x="4974325" y="1967400"/>
            <a:ext cx="3934800" cy="2685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 b="1"/>
              <a:t>Verb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(engage for a performance) </a:t>
            </a:r>
            <a:r>
              <a:rPr lang="en-US" sz="1100" i="1"/>
              <a:t>"Her agent had booked her for several concerts in Tokyo"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reserve</a:t>
            </a:r>
            <a:r>
              <a:rPr lang="en-US" sz="1100"/>
              <a:t>,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hold</a:t>
            </a:r>
            <a:r>
              <a:rPr lang="en-US" sz="1100"/>
              <a:t>, </a:t>
            </a:r>
            <a:r>
              <a:rPr lang="en-US" sz="1100" b="1"/>
              <a:t>book</a:t>
            </a:r>
            <a:r>
              <a:rPr lang="en-US" sz="1100"/>
              <a:t> (arrange for and reserve (something for someone else) in advance) </a:t>
            </a:r>
            <a:r>
              <a:rPr lang="en-US" sz="1100" i="1"/>
              <a:t>"reserve me a seat on a flight"; "The agent booked tickets to the show for the whole family"; "please hold a table at Maxim's"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(record a charge in a police register) </a:t>
            </a:r>
            <a:r>
              <a:rPr lang="en-US" sz="1100" i="1"/>
              <a:t>"The policeman booked her when she tried to solicit a man"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9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(register in a hotel booker)</a:t>
            </a:r>
            <a:endParaRPr sz="1100"/>
          </a:p>
        </p:txBody>
      </p:sp>
      <p:sp>
        <p:nvSpPr>
          <p:cNvPr id="189" name="Google Shape;189;g1fdf8288113_0_37"/>
          <p:cNvSpPr/>
          <p:nvPr/>
        </p:nvSpPr>
        <p:spPr>
          <a:xfrm>
            <a:off x="305875" y="1338675"/>
            <a:ext cx="6570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g1fdf8288113_0_37"/>
          <p:cNvSpPr txBox="1"/>
          <p:nvPr/>
        </p:nvSpPr>
        <p:spPr>
          <a:xfrm>
            <a:off x="5609175" y="418975"/>
            <a:ext cx="3055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if we have a sense inventory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g1fdf8288113_0_37"/>
          <p:cNvCxnSpPr/>
          <p:nvPr/>
        </p:nvCxnSpPr>
        <p:spPr>
          <a:xfrm flipH="1">
            <a:off x="6732425" y="1416250"/>
            <a:ext cx="27900" cy="5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fdf8288113_0_10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fdf8288113_0_10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8" name="Google Shape;198;g1fdf8288113_0_10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g1fdf8288113_0_105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1fdf8288113_0_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25" y="2086463"/>
            <a:ext cx="2726625" cy="33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1fdf8288113_0_105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1fdf8288113_0_105"/>
          <p:cNvSpPr/>
          <p:nvPr/>
        </p:nvSpPr>
        <p:spPr>
          <a:xfrm>
            <a:off x="893000" y="3558075"/>
            <a:ext cx="8022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1fdf8288113_0_105"/>
          <p:cNvSpPr txBox="1"/>
          <p:nvPr/>
        </p:nvSpPr>
        <p:spPr>
          <a:xfrm>
            <a:off x="4974325" y="1967400"/>
            <a:ext cx="3934800" cy="2685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300" b="1"/>
              <a:t>Verb</a:t>
            </a:r>
            <a:endParaRPr sz="1300" b="1"/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4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(engage for a performance) </a:t>
            </a:r>
            <a:r>
              <a:rPr lang="en-US" sz="1100" i="1"/>
              <a:t>"Her agent had booked her for several concerts in Tokyo"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5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reserve</a:t>
            </a:r>
            <a:r>
              <a:rPr lang="en-US" sz="1100"/>
              <a:t>, </a:t>
            </a:r>
            <a:r>
              <a:rPr lang="en-US" sz="1100" u="sng">
                <a:solidFill>
                  <a:schemeClr val="hlink"/>
                </a:solidFill>
                <a:hlinkClick r:id="rId7"/>
              </a:rPr>
              <a:t>hold</a:t>
            </a:r>
            <a:r>
              <a:rPr lang="en-US" sz="1100"/>
              <a:t>, </a:t>
            </a:r>
            <a:r>
              <a:rPr lang="en-US" sz="1100" b="1"/>
              <a:t>book</a:t>
            </a:r>
            <a:r>
              <a:rPr lang="en-US" sz="1100"/>
              <a:t> (arrange for and reserve (something for someone else) in advance) </a:t>
            </a:r>
            <a:r>
              <a:rPr lang="en-US" sz="1100" i="1"/>
              <a:t>"reserve me a seat on a flight"; "The agent booked tickets to the show for the whole family"; "please hold a table at Maxim's"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8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(record a charge in a police register) </a:t>
            </a:r>
            <a:r>
              <a:rPr lang="en-US" sz="1100" i="1"/>
              <a:t>"The policeman booked her when she tried to solicit a man"</a:t>
            </a:r>
            <a:endParaRPr sz="1100" i="1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u="sng">
                <a:solidFill>
                  <a:schemeClr val="hlink"/>
                </a:solidFill>
                <a:hlinkClick r:id="rId9"/>
              </a:rPr>
              <a:t>S:</a:t>
            </a:r>
            <a:r>
              <a:rPr lang="en-US" sz="1100">
                <a:solidFill>
                  <a:srgbClr val="FF0000"/>
                </a:solidFill>
              </a:rPr>
              <a:t> (v) </a:t>
            </a:r>
            <a:r>
              <a:rPr lang="en-US" sz="1100" b="1"/>
              <a:t>book</a:t>
            </a:r>
            <a:r>
              <a:rPr lang="en-US" sz="1100"/>
              <a:t> (register in a hotel booker)</a:t>
            </a:r>
            <a:endParaRPr sz="1100"/>
          </a:p>
        </p:txBody>
      </p:sp>
      <p:sp>
        <p:nvSpPr>
          <p:cNvPr id="204" name="Google Shape;204;g1fdf8288113_0_105"/>
          <p:cNvSpPr/>
          <p:nvPr/>
        </p:nvSpPr>
        <p:spPr>
          <a:xfrm>
            <a:off x="305875" y="1338675"/>
            <a:ext cx="6570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1fdf8288113_0_105"/>
          <p:cNvSpPr txBox="1"/>
          <p:nvPr/>
        </p:nvSpPr>
        <p:spPr>
          <a:xfrm>
            <a:off x="5609175" y="418975"/>
            <a:ext cx="3055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if we have a sense inventory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6" name="Google Shape;206;g1fdf8288113_0_105"/>
          <p:cNvCxnSpPr/>
          <p:nvPr/>
        </p:nvCxnSpPr>
        <p:spPr>
          <a:xfrm flipH="1">
            <a:off x="6732425" y="1416250"/>
            <a:ext cx="27900" cy="54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7" name="Google Shape;207;g1fdf8288113_0_105"/>
          <p:cNvSpPr txBox="1"/>
          <p:nvPr/>
        </p:nvSpPr>
        <p:spPr>
          <a:xfrm>
            <a:off x="3940525" y="4800213"/>
            <a:ext cx="49686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it is a challenging problem to understand the meaning of words in context!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1fdf8288113_0_105"/>
          <p:cNvSpPr txBox="1"/>
          <p:nvPr/>
        </p:nvSpPr>
        <p:spPr>
          <a:xfrm>
            <a:off x="3906900" y="2818825"/>
            <a:ext cx="362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df8288113_0_15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1fdf8288113_0_15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15" name="Google Shape;215;g1fdf8288113_0_15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6" name="Google Shape;216;g1fdf8288113_0_159"/>
          <p:cNvSpPr txBox="1"/>
          <p:nvPr/>
        </p:nvSpPr>
        <p:spPr>
          <a:xfrm>
            <a:off x="230350" y="670875"/>
            <a:ext cx="7481400" cy="179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start from a simplified kind of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 analysis driven by syntax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–Very complex to use in the real world. Why?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•Example: “I like Baustelle”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g1fdf8288113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275" y="2327375"/>
            <a:ext cx="4728607" cy="353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16e02196b_0_4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2016e02196b_0_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24" name="Google Shape;224;g2016e02196b_0_4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25" name="Google Shape;225;g2016e02196b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825" y="653525"/>
            <a:ext cx="3638876" cy="272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016e02196b_0_4"/>
          <p:cNvSpPr txBox="1"/>
          <p:nvPr/>
        </p:nvSpPr>
        <p:spPr>
          <a:xfrm>
            <a:off x="162650" y="3429000"/>
            <a:ext cx="81930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The assumption here is that we have enough knowledge about this specific example and its parse tree.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But there is an infinite number of such examples and parse trees!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016e02196b_0_1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2016e02196b_0_1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33" name="Google Shape;233;g2016e02196b_0_1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4" name="Google Shape;234;g2016e02196b_0_18"/>
          <p:cNvSpPr txBox="1"/>
          <p:nvPr/>
        </p:nvSpPr>
        <p:spPr>
          <a:xfrm>
            <a:off x="101650" y="623475"/>
            <a:ext cx="8619900" cy="409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We already faced this problem!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E.g., To encode a language, we do not enumerate the strings in the language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•We use a finite formalism that can be used to generate all the strings in the language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•We can do the same for semantics and attach meaning to productions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–Rule-to-rule hypothesis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16e02196b_0_2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2016e02196b_0_2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41" name="Google Shape;241;g2016e02196b_0_2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2" name="Google Shape;242;g2016e02196b_0_29"/>
          <p:cNvSpPr txBox="1"/>
          <p:nvPr/>
        </p:nvSpPr>
        <p:spPr>
          <a:xfrm>
            <a:off x="101650" y="623475"/>
            <a:ext cx="86199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can augment CFGs with semantic attachments: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g2016e02196b_0_29"/>
          <p:cNvPicPr preferRelativeResize="0"/>
          <p:nvPr/>
        </p:nvPicPr>
        <p:blipFill rotWithShape="1">
          <a:blip r:embed="rId3">
            <a:alphaModFix/>
          </a:blip>
          <a:srcRect r="2143"/>
          <a:stretch/>
        </p:blipFill>
        <p:spPr>
          <a:xfrm>
            <a:off x="509150" y="1141500"/>
            <a:ext cx="7114599" cy="76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016e02196b_0_4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2016e02196b_0_4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50" name="Google Shape;250;g2016e02196b_0_4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51" name="Google Shape;251;g2016e02196b_0_42"/>
          <p:cNvSpPr txBox="1"/>
          <p:nvPr/>
        </p:nvSpPr>
        <p:spPr>
          <a:xfrm>
            <a:off x="101650" y="623475"/>
            <a:ext cx="8619900" cy="11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can augment CFGs with semantic attachments: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2016e02196b_0_42"/>
          <p:cNvPicPr preferRelativeResize="0"/>
          <p:nvPr/>
        </p:nvPicPr>
        <p:blipFill rotWithShape="1">
          <a:blip r:embed="rId3">
            <a:alphaModFix/>
          </a:blip>
          <a:srcRect r="2143"/>
          <a:stretch/>
        </p:blipFill>
        <p:spPr>
          <a:xfrm>
            <a:off x="509150" y="1141500"/>
            <a:ext cx="7114599" cy="76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016e02196b_0_42"/>
          <p:cNvSpPr txBox="1"/>
          <p:nvPr/>
        </p:nvSpPr>
        <p:spPr>
          <a:xfrm>
            <a:off x="216850" y="1985575"/>
            <a:ext cx="7820400" cy="36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What can we attach to our context-free rules?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/>
              <a:t>•Our function </a:t>
            </a:r>
            <a:r>
              <a:rPr lang="en-US" sz="1800" b="1"/>
              <a:t>f</a:t>
            </a:r>
            <a:r>
              <a:rPr lang="en-US" sz="1800"/>
              <a:t> could be a program fragment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– The semantic interpretation would be obtained as a result of the bottom-up execution of such fragments</a:t>
            </a:r>
            <a:endParaRPr sz="1500"/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– Semantic results would be stored for each non-terminal</a:t>
            </a:r>
            <a:endParaRPr sz="1500"/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–Remember Lex and Yacc?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•But:</a:t>
            </a:r>
            <a:endParaRPr sz="1800"/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– We cannot (immediately) use logical expressions</a:t>
            </a:r>
            <a:endParaRPr sz="1500"/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500"/>
              <a:t>– How can we design grammars with such programs?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50" b="1"/>
          </a:p>
        </p:txBody>
      </p:sp>
      <p:cxnSp>
        <p:nvCxnSpPr>
          <p:cNvPr id="254" name="Google Shape;254;g2016e02196b_0_42"/>
          <p:cNvCxnSpPr/>
          <p:nvPr/>
        </p:nvCxnSpPr>
        <p:spPr>
          <a:xfrm rot="10800000" flipH="1">
            <a:off x="4289650" y="1863575"/>
            <a:ext cx="609900" cy="41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016e02196b_0_5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016e02196b_0_5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61" name="Google Shape;261;g2016e02196b_0_5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2" name="Google Shape;262;g2016e02196b_0_52"/>
          <p:cNvSpPr txBox="1"/>
          <p:nvPr/>
        </p:nvSpPr>
        <p:spPr>
          <a:xfrm>
            <a:off x="637000" y="786100"/>
            <a:ext cx="80034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One option is to adopt </a:t>
            </a: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First-Order Logic (FOL)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,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you all know what it is…but just to be sure…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Google Shape;263;g2016e02196b_0_52"/>
          <p:cNvPicPr preferRelativeResize="0"/>
          <p:nvPr/>
        </p:nvPicPr>
        <p:blipFill rotWithShape="1">
          <a:blip r:embed="rId3">
            <a:alphaModFix/>
          </a:blip>
          <a:srcRect t="3735"/>
          <a:stretch/>
        </p:blipFill>
        <p:spPr>
          <a:xfrm>
            <a:off x="2598775" y="2053350"/>
            <a:ext cx="3827475" cy="3627249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16e02196b_0_52"/>
          <p:cNvSpPr/>
          <p:nvPr/>
        </p:nvSpPr>
        <p:spPr>
          <a:xfrm>
            <a:off x="1944900" y="2663225"/>
            <a:ext cx="1741500" cy="41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16e02196b_0_76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g2016e02196b_0_7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71" name="Google Shape;271;g2016e02196b_0_76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g2016e02196b_0_76"/>
          <p:cNvSpPr txBox="1"/>
          <p:nvPr/>
        </p:nvSpPr>
        <p:spPr>
          <a:xfrm>
            <a:off x="94875" y="645800"/>
            <a:ext cx="8518200" cy="16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With such a </a:t>
            </a: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First-Order Logic (FOL)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specification we can express facts in the following form: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50" b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3" name="Google Shape;273;g2016e02196b_0_76"/>
          <p:cNvGrpSpPr/>
          <p:nvPr/>
        </p:nvGrpSpPr>
        <p:grpSpPr>
          <a:xfrm>
            <a:off x="-512723" y="2439684"/>
            <a:ext cx="3456017" cy="2988490"/>
            <a:chOff x="1944900" y="2053350"/>
            <a:chExt cx="4481350" cy="3627249"/>
          </a:xfrm>
        </p:grpSpPr>
        <p:pic>
          <p:nvPicPr>
            <p:cNvPr id="274" name="Google Shape;274;g2016e02196b_0_76"/>
            <p:cNvPicPr preferRelativeResize="0"/>
            <p:nvPr/>
          </p:nvPicPr>
          <p:blipFill rotWithShape="1">
            <a:blip r:embed="rId3">
              <a:alphaModFix/>
            </a:blip>
            <a:srcRect t="3735"/>
            <a:stretch/>
          </p:blipFill>
          <p:spPr>
            <a:xfrm>
              <a:off x="2598775" y="2053350"/>
              <a:ext cx="3827475" cy="3627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g2016e02196b_0_76"/>
            <p:cNvSpPr/>
            <p:nvPr/>
          </p:nvSpPr>
          <p:spPr>
            <a:xfrm>
              <a:off x="1944900" y="2663225"/>
              <a:ext cx="1741500" cy="413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276" name="Google Shape;276;g2016e02196b_0_76"/>
          <p:cNvSpPr txBox="1"/>
          <p:nvPr/>
        </p:nvSpPr>
        <p:spPr>
          <a:xfrm>
            <a:off x="2943300" y="2331200"/>
            <a:ext cx="6200700" cy="36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Le Scalette’s location is Nemi</a:t>
            </a:r>
            <a:r>
              <a:rPr lang="en-US" sz="1500" b="1"/>
              <a:t> 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LocationOf(LeScalette, Nemi)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Le Scalette is a restaurant and Le Scalette’s location is</a:t>
            </a:r>
            <a:r>
              <a:rPr lang="en-US" sz="1800"/>
              <a:t> </a:t>
            </a:r>
            <a:r>
              <a:rPr lang="en-US" sz="1800" b="1"/>
              <a:t>Nemi</a:t>
            </a:r>
            <a:r>
              <a:rPr lang="en-US" sz="1800"/>
              <a:t> 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Restaurant(LeScalette) Λ LocationOf(LeScalette, Nemi)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There exists a restaurant in Nemi?</a:t>
            </a:r>
            <a:r>
              <a:rPr lang="en-US" sz="1500" b="1"/>
              <a:t> </a:t>
            </a:r>
            <a:endParaRPr sz="15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ヨx Restaurant(x) Λ LocationOf(x, Nemi)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/>
              <a:t>All pizzerias serve pizzas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∀x Pizzeria(x) ⇒ Serves(x, Pizza)</a:t>
            </a:r>
            <a:endParaRPr sz="15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016e02196b_0_9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2016e02196b_0_9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83" name="Google Shape;283;g2016e02196b_0_9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Syntax-driven semantic analysis:</a:t>
            </a:r>
            <a:r>
              <a:rPr lang="en-US" b="0">
                <a:solidFill>
                  <a:srgbClr val="161616"/>
                </a:solidFill>
              </a:rPr>
              <a:t> </a:t>
            </a:r>
            <a:r>
              <a:rPr lang="en-US"/>
              <a:t>Semantic Attachments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4" name="Google Shape;284;g2016e02196b_0_90"/>
          <p:cNvSpPr txBox="1"/>
          <p:nvPr/>
        </p:nvSpPr>
        <p:spPr>
          <a:xfrm>
            <a:off x="94875" y="645800"/>
            <a:ext cx="8518200" cy="60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In order to abstract away from fully specified FOL, we can use the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lambda notation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It extends the syntax of FOL to include expressions of the form: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latin typeface="Calibri"/>
                <a:ea typeface="Calibri"/>
                <a:cs typeface="Calibri"/>
                <a:sym typeface="Calibri"/>
              </a:rPr>
              <a:t>λx.P(x)</a:t>
            </a:r>
            <a:endParaRPr sz="33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You can apply these expressions to other logical terms to yield new FOL expressions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– For instance: (λx.Restaurant(x))(LeScalette) -&gt; Restaurant(LeScalette)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18288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This operation is called </a:t>
            </a: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beta reduction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5" name="Google Shape;285;g2016e02196b_0_90"/>
          <p:cNvCxnSpPr/>
          <p:nvPr/>
        </p:nvCxnSpPr>
        <p:spPr>
          <a:xfrm rot="10800000" flipH="1">
            <a:off x="4709775" y="4379775"/>
            <a:ext cx="4800" cy="7371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66be3698ce_0_471"/>
          <p:cNvSpPr txBox="1">
            <a:spLocks noGrp="1"/>
          </p:cNvSpPr>
          <p:nvPr>
            <p:ph type="title"/>
          </p:nvPr>
        </p:nvSpPr>
        <p:spPr>
          <a:xfrm>
            <a:off x="1258887" y="1125537"/>
            <a:ext cx="7416900" cy="5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1.10 - Semantics</a:t>
            </a:r>
            <a:endParaRPr sz="2400" b="1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g166be3698ce_0_471"/>
          <p:cNvSpPr txBox="1">
            <a:spLocks noGrp="1"/>
          </p:cNvSpPr>
          <p:nvPr>
            <p:ph type="body" idx="1"/>
          </p:nvPr>
        </p:nvSpPr>
        <p:spPr>
          <a:xfrm>
            <a:off x="1230950" y="1508425"/>
            <a:ext cx="7416900" cy="4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Semiotic Triangle, From Syntax to Semantics 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Syntax-driven semantic analysis: semantic attachments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First-Order Logic, lambda calculus for NLP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Lexical Semantics, lemmatization, word senses, monosemy vs. polysemy, homonymy, metonymy, metaphor, personification, synesthesia, enumerative approach, generative approach.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WordNet, BabelNet 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616"/>
              </a:buClr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Word Sense Disambiguation, Entity Linking, Ontology Learning</a:t>
            </a:r>
            <a:endParaRPr sz="2300">
              <a:solidFill>
                <a:srgbClr val="161616"/>
              </a:solidFill>
            </a:endParaRPr>
          </a:p>
          <a:p>
            <a:pPr marL="45720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en-US" sz="2300">
                <a:solidFill>
                  <a:srgbClr val="161616"/>
                </a:solidFill>
              </a:rPr>
              <a:t>Q&amp;A</a:t>
            </a:r>
            <a:endParaRPr sz="2300">
              <a:solidFill>
                <a:srgbClr val="161616"/>
              </a:solidFill>
            </a:endParaRPr>
          </a:p>
        </p:txBody>
      </p:sp>
      <p:sp>
        <p:nvSpPr>
          <p:cNvPr id="94" name="Google Shape;94;g166be3698ce_0_471"/>
          <p:cNvSpPr txBox="1"/>
          <p:nvPr/>
        </p:nvSpPr>
        <p:spPr>
          <a:xfrm>
            <a:off x="0" y="6409000"/>
            <a:ext cx="5357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en-US" sz="1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S</a:t>
            </a: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emantics</a:t>
            </a: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166be3698ce_0_47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016e02196b_0_106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2016e02196b_0_10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92" name="Google Shape;292;g2016e02196b_0_106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Calculus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293" name="Google Shape;293;g2016e02196b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6500" y="-2"/>
            <a:ext cx="1847500" cy="246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2016e02196b_0_106"/>
          <p:cNvSpPr txBox="1"/>
          <p:nvPr/>
        </p:nvSpPr>
        <p:spPr>
          <a:xfrm>
            <a:off x="7337500" y="2500600"/>
            <a:ext cx="1765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Alonzo Church, 1930s</a:t>
            </a:r>
            <a:endParaRPr sz="300"/>
          </a:p>
        </p:txBody>
      </p:sp>
      <p:sp>
        <p:nvSpPr>
          <p:cNvPr id="295" name="Google Shape;295;g2016e02196b_0_106"/>
          <p:cNvSpPr txBox="1"/>
          <p:nvPr/>
        </p:nvSpPr>
        <p:spPr>
          <a:xfrm>
            <a:off x="41575" y="853850"/>
            <a:ext cx="7460100" cy="29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Lambda Calculus consists of lambda terms: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Variables: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 variable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is a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lambda term</a:t>
            </a:r>
            <a:endParaRPr sz="17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Abstraction: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is a lambda term and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x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 variable,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λx.t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is a lambda term: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λx represents an anonymous function with a given input x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9144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Calibri"/>
              <a:buChar char="●"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λ binds x in t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Application: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if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t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and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s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are lambda terms, then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ts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 is a lambda term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2016e02196b_0_106"/>
          <p:cNvSpPr txBox="1"/>
          <p:nvPr/>
        </p:nvSpPr>
        <p:spPr>
          <a:xfrm>
            <a:off x="-67775" y="3896625"/>
            <a:ext cx="7623900" cy="11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●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…and extra operations: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Alpha conversion: 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bound variables can be renamed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1700" b="1">
                <a:latin typeface="Calibri"/>
                <a:ea typeface="Calibri"/>
                <a:cs typeface="Calibri"/>
                <a:sym typeface="Calibri"/>
              </a:rPr>
              <a:t>Beta reduction:</a:t>
            </a:r>
            <a:r>
              <a:rPr lang="en-US" sz="1700">
                <a:latin typeface="Calibri"/>
                <a:ea typeface="Calibri"/>
                <a:cs typeface="Calibri"/>
                <a:sym typeface="Calibri"/>
              </a:rPr>
              <a:t>an application of the form (λx.t)s reduces to the term t[x := s]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016e02196b_0_12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016e02196b_0_12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303" name="Google Shape;303;g2016e02196b_0_12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Calculus: examples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2016e02196b_0_125"/>
          <p:cNvSpPr txBox="1"/>
          <p:nvPr/>
        </p:nvSpPr>
        <p:spPr>
          <a:xfrm>
            <a:off x="454050" y="586500"/>
            <a:ext cx="7833900" cy="56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•Identity: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λx.x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•Constant: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λx.y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•Square function: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λx.x*x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-"/>
            </a:pP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What is the square of 4? 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(λx.x*x) 4 = 4*4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 Multiple-argument functions:</a:t>
            </a:r>
            <a:r>
              <a:rPr lang="en-US" sz="2500">
                <a:latin typeface="Calibri"/>
                <a:ea typeface="Calibri"/>
                <a:cs typeface="Calibri"/>
                <a:sym typeface="Calibri"/>
              </a:rPr>
              <a:t> λx.λy.x*y</a:t>
            </a: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5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016e02196b_0_13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g2016e02196b_0_13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11" name="Google Shape;311;g2016e02196b_0_13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Calculus: Linguistic examples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016e02196b_0_138"/>
          <p:cNvSpPr txBox="1"/>
          <p:nvPr/>
        </p:nvSpPr>
        <p:spPr>
          <a:xfrm>
            <a:off x="454050" y="586500"/>
            <a:ext cx="7833900" cy="53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need </a:t>
            </a:r>
            <a:r>
              <a:rPr lang="en-US" sz="2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constants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to build phrases: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two, red, loves, ate, John, Mary, etc.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Connectives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lang="en-US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quantifiers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or, and, not, if … then, for all, there exists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87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Calibri"/>
              <a:buChar char="●"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Examples: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loves(John, Mary)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ヨ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m.mozzarella(m) Λ ate(John, m)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ヨ 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m.mozzarella(m) Λ  blue(m) Λ ate(John, m)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016e02196b_0_14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2016e02196b_0_14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19" name="Google Shape;319;g2016e02196b_0_14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Lambda Calculus: modelings events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2016e02196b_0_147"/>
          <p:cNvSpPr txBox="1"/>
          <p:nvPr/>
        </p:nvSpPr>
        <p:spPr>
          <a:xfrm>
            <a:off x="203300" y="718325"/>
            <a:ext cx="7657800" cy="3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If something happens in a specific moment or period of time, we have an event.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Example: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ヨe.past(e) </a:t>
            </a: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act(e, eating) </a:t>
            </a: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eater(e, John) </a:t>
            </a: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ヨm (mozzarella(m) </a:t>
            </a:r>
            <a:r>
              <a:rPr lang="en-US" sz="2900">
                <a:latin typeface="Calibri"/>
                <a:ea typeface="Calibri"/>
                <a:cs typeface="Calibri"/>
                <a:sym typeface="Calibri"/>
              </a:rPr>
              <a:t>Λ 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eatee(e, m))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016e02196b_0_15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g2016e02196b_0_15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27" name="Google Shape;327;g2016e02196b_0_15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How to Get Semantics  from sentences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016e02196b_0_157"/>
          <p:cNvSpPr txBox="1"/>
          <p:nvPr/>
        </p:nvSpPr>
        <p:spPr>
          <a:xfrm>
            <a:off x="196525" y="860650"/>
            <a:ext cx="8416500" cy="24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Parse sentences into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parse trees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Get the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semantics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for each word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Calibri"/>
              <a:buAutoNum type="arabicPeriod"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Use the parse tree to build the semantics </a:t>
            </a: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bottom-up</a:t>
            </a: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 (from words to more complex constituents)</a:t>
            </a: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g2016e02196b_0_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5550" y="3569163"/>
            <a:ext cx="3369925" cy="252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016e02196b_0_16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g2016e02196b_0_16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36" name="Google Shape;336;g2016e02196b_0_16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</a:t>
            </a:r>
            <a:r>
              <a:rPr lang="en-US">
                <a:solidFill>
                  <a:schemeClr val="dk1"/>
                </a:solidFill>
              </a:rPr>
              <a:t>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37" name="Google Shape;337;g2016e02196b_0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7225" y="1035015"/>
            <a:ext cx="6067425" cy="362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016e02196b_0_17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g2016e02196b_0_17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44" name="Google Shape;344;g2016e02196b_0_17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</a:t>
            </a:r>
            <a:r>
              <a:rPr lang="en-US">
                <a:solidFill>
                  <a:schemeClr val="dk1"/>
                </a:solidFill>
              </a:rPr>
              <a:t>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45" name="Google Shape;345;g2016e02196b_0_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51"/>
            <a:ext cx="4336325" cy="25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016e02196b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1452949"/>
            <a:ext cx="3935749" cy="29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016e02196b_0_175"/>
          <p:cNvSpPr/>
          <p:nvPr/>
        </p:nvSpPr>
        <p:spPr>
          <a:xfrm>
            <a:off x="441775" y="3232650"/>
            <a:ext cx="2874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g2016e02196b_0_175"/>
          <p:cNvSpPr/>
          <p:nvPr/>
        </p:nvSpPr>
        <p:spPr>
          <a:xfrm>
            <a:off x="640825" y="29643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2016e02196b_0_175"/>
          <p:cNvSpPr/>
          <p:nvPr/>
        </p:nvSpPr>
        <p:spPr>
          <a:xfrm>
            <a:off x="1421700" y="33262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016e02196b_0_175"/>
          <p:cNvSpPr/>
          <p:nvPr/>
        </p:nvSpPr>
        <p:spPr>
          <a:xfrm>
            <a:off x="1370550" y="34774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2016e02196b_0_175"/>
          <p:cNvSpPr/>
          <p:nvPr/>
        </p:nvSpPr>
        <p:spPr>
          <a:xfrm>
            <a:off x="1370550" y="4183675"/>
            <a:ext cx="1572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016e02196b_0_175"/>
          <p:cNvSpPr/>
          <p:nvPr/>
        </p:nvSpPr>
        <p:spPr>
          <a:xfrm>
            <a:off x="1035150" y="421637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016e02196b_0_175"/>
          <p:cNvSpPr/>
          <p:nvPr/>
        </p:nvSpPr>
        <p:spPr>
          <a:xfrm>
            <a:off x="1358100" y="30712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54" name="Google Shape;354;g2016e02196b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523" y="3343399"/>
            <a:ext cx="287400" cy="5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g2016e02196b_0_1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29" y="3107599"/>
            <a:ext cx="287400" cy="5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016e02196b_0_17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2016e02196b_0_175"/>
          <p:cNvSpPr/>
          <p:nvPr/>
        </p:nvSpPr>
        <p:spPr>
          <a:xfrm>
            <a:off x="2218672" y="3863525"/>
            <a:ext cx="2874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016e02196b_0_175"/>
          <p:cNvSpPr/>
          <p:nvPr/>
        </p:nvSpPr>
        <p:spPr>
          <a:xfrm>
            <a:off x="3428775" y="3777475"/>
            <a:ext cx="517500" cy="28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2016e02196b_0_175"/>
          <p:cNvSpPr txBox="1"/>
          <p:nvPr/>
        </p:nvSpPr>
        <p:spPr>
          <a:xfrm>
            <a:off x="597675" y="807175"/>
            <a:ext cx="34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latin typeface="Calibri"/>
                <a:ea typeface="Calibri"/>
                <a:cs typeface="Calibri"/>
                <a:sym typeface="Calibri"/>
              </a:rPr>
              <a:t>Franco opened a restaurant</a:t>
            </a:r>
            <a:endParaRPr sz="2000" b="1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16e02196b_0_19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2016e02196b_0_19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66" name="Google Shape;366;g2016e02196b_0_19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</a:t>
            </a:r>
            <a:r>
              <a:rPr lang="en-US">
                <a:solidFill>
                  <a:schemeClr val="dk1"/>
                </a:solidFill>
              </a:rPr>
              <a:t>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67" name="Google Shape;367;g2016e02196b_0_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51"/>
            <a:ext cx="4336325" cy="25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2016e02196b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1452949"/>
            <a:ext cx="3935749" cy="29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2016e02196b_0_199"/>
          <p:cNvSpPr/>
          <p:nvPr/>
        </p:nvSpPr>
        <p:spPr>
          <a:xfrm>
            <a:off x="441775" y="3232650"/>
            <a:ext cx="2874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016e02196b_0_199"/>
          <p:cNvSpPr/>
          <p:nvPr/>
        </p:nvSpPr>
        <p:spPr>
          <a:xfrm>
            <a:off x="640825" y="29643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2016e02196b_0_199"/>
          <p:cNvSpPr/>
          <p:nvPr/>
        </p:nvSpPr>
        <p:spPr>
          <a:xfrm>
            <a:off x="1421700" y="33262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016e02196b_0_199"/>
          <p:cNvSpPr/>
          <p:nvPr/>
        </p:nvSpPr>
        <p:spPr>
          <a:xfrm>
            <a:off x="1370550" y="34774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2016e02196b_0_199"/>
          <p:cNvSpPr/>
          <p:nvPr/>
        </p:nvSpPr>
        <p:spPr>
          <a:xfrm>
            <a:off x="1370550" y="4183675"/>
            <a:ext cx="1572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g2016e02196b_0_199"/>
          <p:cNvSpPr/>
          <p:nvPr/>
        </p:nvSpPr>
        <p:spPr>
          <a:xfrm>
            <a:off x="1035150" y="421637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g2016e02196b_0_199"/>
          <p:cNvSpPr/>
          <p:nvPr/>
        </p:nvSpPr>
        <p:spPr>
          <a:xfrm>
            <a:off x="1358100" y="30712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6" name="Google Shape;376;g2016e02196b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523" y="3343399"/>
            <a:ext cx="287400" cy="5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g2016e02196b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29" y="3107599"/>
            <a:ext cx="287400" cy="5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2016e02196b_0_19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g2016e02196b_0_199"/>
          <p:cNvSpPr/>
          <p:nvPr/>
        </p:nvSpPr>
        <p:spPr>
          <a:xfrm>
            <a:off x="2218672" y="3863525"/>
            <a:ext cx="2874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016e02196b_0_199"/>
          <p:cNvSpPr/>
          <p:nvPr/>
        </p:nvSpPr>
        <p:spPr>
          <a:xfrm>
            <a:off x="3428775" y="3777475"/>
            <a:ext cx="517500" cy="28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2016e02196b_0_199"/>
          <p:cNvSpPr txBox="1"/>
          <p:nvPr/>
        </p:nvSpPr>
        <p:spPr>
          <a:xfrm>
            <a:off x="597675" y="807175"/>
            <a:ext cx="34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latin typeface="Calibri"/>
                <a:ea typeface="Calibri"/>
                <a:cs typeface="Calibri"/>
                <a:sym typeface="Calibri"/>
              </a:rPr>
              <a:t>Franco opened a restaurant</a:t>
            </a:r>
            <a:endParaRPr sz="20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2" name="Google Shape;382;g2016e02196b_0_199"/>
          <p:cNvPicPr preferRelativeResize="0"/>
          <p:nvPr/>
        </p:nvPicPr>
        <p:blipFill rotWithShape="1">
          <a:blip r:embed="rId6">
            <a:alphaModFix/>
          </a:blip>
          <a:srcRect r="4278"/>
          <a:stretch/>
        </p:blipFill>
        <p:spPr>
          <a:xfrm>
            <a:off x="441413" y="4524725"/>
            <a:ext cx="916325" cy="237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3" name="Google Shape;383;g2016e02196b_0_199"/>
          <p:cNvCxnSpPr>
            <a:stCxn id="382" idx="0"/>
          </p:cNvCxnSpPr>
          <p:nvPr/>
        </p:nvCxnSpPr>
        <p:spPr>
          <a:xfrm rot="10800000" flipH="1">
            <a:off x="899575" y="4264025"/>
            <a:ext cx="14160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4" name="Google Shape;384;g2016e02196b_0_1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52326" y="5218175"/>
            <a:ext cx="4452674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Google Shape;385;g2016e02196b_0_199"/>
          <p:cNvCxnSpPr/>
          <p:nvPr/>
        </p:nvCxnSpPr>
        <p:spPr>
          <a:xfrm rot="10800000">
            <a:off x="1793200" y="4361625"/>
            <a:ext cx="0" cy="7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6" name="Google Shape;386;g2016e02196b_0_19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2127" y="4554009"/>
            <a:ext cx="1566746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g2016e02196b_0_199"/>
          <p:cNvCxnSpPr/>
          <p:nvPr/>
        </p:nvCxnSpPr>
        <p:spPr>
          <a:xfrm rot="10800000">
            <a:off x="2619800" y="4337825"/>
            <a:ext cx="5100" cy="2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88" name="Google Shape;388;g2016e02196b_0_19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6475" y="4876900"/>
            <a:ext cx="1566803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g2016e02196b_0_199"/>
          <p:cNvCxnSpPr/>
          <p:nvPr/>
        </p:nvCxnSpPr>
        <p:spPr>
          <a:xfrm rot="10800000">
            <a:off x="3413675" y="4288675"/>
            <a:ext cx="277200" cy="5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016e02196b_0_36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g2016e02196b_0_36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96" name="Google Shape;396;g2016e02196b_0_36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</a:t>
            </a:r>
            <a:r>
              <a:rPr lang="en-US">
                <a:solidFill>
                  <a:schemeClr val="dk1"/>
                </a:solidFill>
              </a:rPr>
              <a:t>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397" name="Google Shape;397;g2016e02196b_0_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51"/>
            <a:ext cx="4336325" cy="25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2016e02196b_0_3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1452949"/>
            <a:ext cx="3935749" cy="29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2016e02196b_0_363"/>
          <p:cNvSpPr/>
          <p:nvPr/>
        </p:nvSpPr>
        <p:spPr>
          <a:xfrm>
            <a:off x="441775" y="3232650"/>
            <a:ext cx="2874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016e02196b_0_363"/>
          <p:cNvSpPr/>
          <p:nvPr/>
        </p:nvSpPr>
        <p:spPr>
          <a:xfrm>
            <a:off x="640825" y="29643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2016e02196b_0_363"/>
          <p:cNvSpPr/>
          <p:nvPr/>
        </p:nvSpPr>
        <p:spPr>
          <a:xfrm>
            <a:off x="1421700" y="33262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2016e02196b_0_363"/>
          <p:cNvSpPr/>
          <p:nvPr/>
        </p:nvSpPr>
        <p:spPr>
          <a:xfrm>
            <a:off x="1370550" y="34774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2016e02196b_0_363"/>
          <p:cNvSpPr/>
          <p:nvPr/>
        </p:nvSpPr>
        <p:spPr>
          <a:xfrm>
            <a:off x="1370550" y="4183675"/>
            <a:ext cx="1572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2016e02196b_0_363"/>
          <p:cNvSpPr/>
          <p:nvPr/>
        </p:nvSpPr>
        <p:spPr>
          <a:xfrm>
            <a:off x="1035150" y="421637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2016e02196b_0_363"/>
          <p:cNvSpPr/>
          <p:nvPr/>
        </p:nvSpPr>
        <p:spPr>
          <a:xfrm>
            <a:off x="1358100" y="30712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6" name="Google Shape;406;g2016e02196b_0_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523" y="3343399"/>
            <a:ext cx="287400" cy="5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016e02196b_0_3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29" y="3107599"/>
            <a:ext cx="287400" cy="5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016e02196b_0_363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g2016e02196b_0_363"/>
          <p:cNvSpPr/>
          <p:nvPr/>
        </p:nvSpPr>
        <p:spPr>
          <a:xfrm>
            <a:off x="2218672" y="3863525"/>
            <a:ext cx="2874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016e02196b_0_363"/>
          <p:cNvSpPr/>
          <p:nvPr/>
        </p:nvSpPr>
        <p:spPr>
          <a:xfrm>
            <a:off x="3428775" y="3777475"/>
            <a:ext cx="517500" cy="28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g2016e02196b_0_363"/>
          <p:cNvSpPr txBox="1"/>
          <p:nvPr/>
        </p:nvSpPr>
        <p:spPr>
          <a:xfrm>
            <a:off x="597675" y="807175"/>
            <a:ext cx="34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latin typeface="Calibri"/>
                <a:ea typeface="Calibri"/>
                <a:cs typeface="Calibri"/>
                <a:sym typeface="Calibri"/>
              </a:rPr>
              <a:t>Franco opened a restaurant</a:t>
            </a:r>
            <a:endParaRPr sz="20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2" name="Google Shape;412;g2016e02196b_0_363"/>
          <p:cNvPicPr preferRelativeResize="0"/>
          <p:nvPr/>
        </p:nvPicPr>
        <p:blipFill rotWithShape="1">
          <a:blip r:embed="rId6">
            <a:alphaModFix/>
          </a:blip>
          <a:srcRect r="4278"/>
          <a:stretch/>
        </p:blipFill>
        <p:spPr>
          <a:xfrm>
            <a:off x="441413" y="4524725"/>
            <a:ext cx="916325" cy="237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3" name="Google Shape;413;g2016e02196b_0_363"/>
          <p:cNvCxnSpPr>
            <a:stCxn id="412" idx="0"/>
          </p:cNvCxnSpPr>
          <p:nvPr/>
        </p:nvCxnSpPr>
        <p:spPr>
          <a:xfrm rot="10800000" flipH="1">
            <a:off x="899575" y="4264025"/>
            <a:ext cx="14160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g2016e02196b_0_3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52326" y="5218175"/>
            <a:ext cx="4452674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g2016e02196b_0_363"/>
          <p:cNvCxnSpPr/>
          <p:nvPr/>
        </p:nvCxnSpPr>
        <p:spPr>
          <a:xfrm rot="10800000">
            <a:off x="1793200" y="4361625"/>
            <a:ext cx="0" cy="7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6" name="Google Shape;416;g2016e02196b_0_36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2127" y="4554009"/>
            <a:ext cx="1566746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7" name="Google Shape;417;g2016e02196b_0_363"/>
          <p:cNvCxnSpPr/>
          <p:nvPr/>
        </p:nvCxnSpPr>
        <p:spPr>
          <a:xfrm rot="10800000">
            <a:off x="2619800" y="4337825"/>
            <a:ext cx="5100" cy="2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8" name="Google Shape;418;g2016e02196b_0_36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6475" y="4876900"/>
            <a:ext cx="1566803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g2016e02196b_0_363"/>
          <p:cNvCxnSpPr/>
          <p:nvPr/>
        </p:nvCxnSpPr>
        <p:spPr>
          <a:xfrm rot="10800000">
            <a:off x="3413675" y="4288675"/>
            <a:ext cx="277200" cy="5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0" name="Google Shape;420;g2016e02196b_0_363"/>
          <p:cNvSpPr txBox="1"/>
          <p:nvPr/>
        </p:nvSpPr>
        <p:spPr>
          <a:xfrm>
            <a:off x="4595125" y="35738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(λP.λQ.x P(x)Q(x))</a:t>
            </a:r>
            <a:r>
              <a:rPr lang="en-US" sz="1200">
                <a:solidFill>
                  <a:srgbClr val="0000FF"/>
                </a:solidFill>
              </a:rPr>
              <a:t> λr.Restaurant(r))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22433"/>
                </a:solidFill>
              </a:rPr>
              <a:t>=λQ.x Restaurant(x)Q(x)</a:t>
            </a:r>
            <a:endParaRPr sz="1200">
              <a:solidFill>
                <a:srgbClr val="822433"/>
              </a:solidFill>
            </a:endParaRPr>
          </a:p>
        </p:txBody>
      </p:sp>
      <p:cxnSp>
        <p:nvCxnSpPr>
          <p:cNvPr id="421" name="Google Shape;421;g2016e02196b_0_363"/>
          <p:cNvCxnSpPr/>
          <p:nvPr/>
        </p:nvCxnSpPr>
        <p:spPr>
          <a:xfrm rot="10800000">
            <a:off x="3241025" y="2846738"/>
            <a:ext cx="1397100" cy="7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2" name="Google Shape;422;g2016e02196b_0_363"/>
          <p:cNvSpPr txBox="1"/>
          <p:nvPr/>
        </p:nvSpPr>
        <p:spPr>
          <a:xfrm>
            <a:off x="5804350" y="4535025"/>
            <a:ext cx="232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Beta-reduction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016e02196b_0_23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g2016e02196b_0_23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429" name="Google Shape;429;g2016e02196b_0_23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</a:t>
            </a:r>
            <a:r>
              <a:rPr lang="en-US">
                <a:solidFill>
                  <a:schemeClr val="dk1"/>
                </a:solidFill>
              </a:rPr>
              <a:t>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430" name="Google Shape;430;g2016e02196b_0_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51"/>
            <a:ext cx="4336325" cy="2593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2016e02196b_0_2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600" y="1452949"/>
            <a:ext cx="3935749" cy="2985726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g2016e02196b_0_233"/>
          <p:cNvSpPr/>
          <p:nvPr/>
        </p:nvSpPr>
        <p:spPr>
          <a:xfrm>
            <a:off x="441775" y="3232650"/>
            <a:ext cx="2874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g2016e02196b_0_233"/>
          <p:cNvSpPr/>
          <p:nvPr/>
        </p:nvSpPr>
        <p:spPr>
          <a:xfrm>
            <a:off x="640825" y="29643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2016e02196b_0_233"/>
          <p:cNvSpPr/>
          <p:nvPr/>
        </p:nvSpPr>
        <p:spPr>
          <a:xfrm>
            <a:off x="1421700" y="3326200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016e02196b_0_233"/>
          <p:cNvSpPr/>
          <p:nvPr/>
        </p:nvSpPr>
        <p:spPr>
          <a:xfrm>
            <a:off x="1370550" y="34774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2016e02196b_0_233"/>
          <p:cNvSpPr/>
          <p:nvPr/>
        </p:nvSpPr>
        <p:spPr>
          <a:xfrm>
            <a:off x="1370550" y="4183675"/>
            <a:ext cx="1572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016e02196b_0_233"/>
          <p:cNvSpPr/>
          <p:nvPr/>
        </p:nvSpPr>
        <p:spPr>
          <a:xfrm>
            <a:off x="1035150" y="421637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2016e02196b_0_233"/>
          <p:cNvSpPr/>
          <p:nvPr/>
        </p:nvSpPr>
        <p:spPr>
          <a:xfrm>
            <a:off x="1358100" y="3071275"/>
            <a:ext cx="182100" cy="1367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9" name="Google Shape;439;g2016e02196b_0_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2523" y="3343399"/>
            <a:ext cx="287400" cy="5480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2016e02196b_0_2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49029" y="3107599"/>
            <a:ext cx="287400" cy="548086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2016e02196b_0_233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2016e02196b_0_233"/>
          <p:cNvSpPr/>
          <p:nvPr/>
        </p:nvSpPr>
        <p:spPr>
          <a:xfrm>
            <a:off x="2218672" y="3863525"/>
            <a:ext cx="2874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2016e02196b_0_233"/>
          <p:cNvSpPr/>
          <p:nvPr/>
        </p:nvSpPr>
        <p:spPr>
          <a:xfrm>
            <a:off x="3428775" y="3777475"/>
            <a:ext cx="517500" cy="283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2016e02196b_0_233"/>
          <p:cNvSpPr txBox="1"/>
          <p:nvPr/>
        </p:nvSpPr>
        <p:spPr>
          <a:xfrm>
            <a:off x="597675" y="807175"/>
            <a:ext cx="34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latin typeface="Calibri"/>
                <a:ea typeface="Calibri"/>
                <a:cs typeface="Calibri"/>
                <a:sym typeface="Calibri"/>
              </a:rPr>
              <a:t>Franco opened a restaurant</a:t>
            </a:r>
            <a:endParaRPr sz="20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5" name="Google Shape;445;g2016e02196b_0_233"/>
          <p:cNvPicPr preferRelativeResize="0"/>
          <p:nvPr/>
        </p:nvPicPr>
        <p:blipFill rotWithShape="1">
          <a:blip r:embed="rId6">
            <a:alphaModFix/>
          </a:blip>
          <a:srcRect r="4278"/>
          <a:stretch/>
        </p:blipFill>
        <p:spPr>
          <a:xfrm>
            <a:off x="441413" y="4524725"/>
            <a:ext cx="916325" cy="2376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6" name="Google Shape;446;g2016e02196b_0_233"/>
          <p:cNvCxnSpPr>
            <a:stCxn id="445" idx="0"/>
          </p:cNvCxnSpPr>
          <p:nvPr/>
        </p:nvCxnSpPr>
        <p:spPr>
          <a:xfrm rot="10800000" flipH="1">
            <a:off x="899575" y="4264025"/>
            <a:ext cx="141600" cy="26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7" name="Google Shape;447;g2016e02196b_0_2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252326" y="5218175"/>
            <a:ext cx="4452674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8" name="Google Shape;448;g2016e02196b_0_233"/>
          <p:cNvCxnSpPr/>
          <p:nvPr/>
        </p:nvCxnSpPr>
        <p:spPr>
          <a:xfrm rot="10800000">
            <a:off x="1793200" y="4361625"/>
            <a:ext cx="0" cy="74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9" name="Google Shape;449;g2016e02196b_0_2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92127" y="4554009"/>
            <a:ext cx="1566746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0" name="Google Shape;450;g2016e02196b_0_233"/>
          <p:cNvCxnSpPr/>
          <p:nvPr/>
        </p:nvCxnSpPr>
        <p:spPr>
          <a:xfrm rot="10800000">
            <a:off x="2619800" y="4337825"/>
            <a:ext cx="5100" cy="21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51" name="Google Shape;451;g2016e02196b_0_2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16475" y="4876900"/>
            <a:ext cx="1566803" cy="207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g2016e02196b_0_233"/>
          <p:cNvCxnSpPr/>
          <p:nvPr/>
        </p:nvCxnSpPr>
        <p:spPr>
          <a:xfrm rot="10800000">
            <a:off x="3413675" y="4288675"/>
            <a:ext cx="277200" cy="52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3" name="Google Shape;453;g2016e02196b_0_233"/>
          <p:cNvSpPr txBox="1"/>
          <p:nvPr/>
        </p:nvSpPr>
        <p:spPr>
          <a:xfrm>
            <a:off x="4595125" y="3573800"/>
            <a:ext cx="30000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(λP.λQ.x P(x)Q(x))</a:t>
            </a:r>
            <a:r>
              <a:rPr lang="en-US" sz="1200">
                <a:solidFill>
                  <a:srgbClr val="0000FF"/>
                </a:solidFill>
              </a:rPr>
              <a:t> λr.Restaurant(r))</a:t>
            </a:r>
            <a:endParaRPr sz="1200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22433"/>
                </a:solidFill>
              </a:rPr>
              <a:t>=λQ.x Restaurant(x)Q(x)</a:t>
            </a:r>
            <a:endParaRPr sz="1200">
              <a:solidFill>
                <a:srgbClr val="822433"/>
              </a:solidFill>
            </a:endParaRPr>
          </a:p>
        </p:txBody>
      </p:sp>
      <p:cxnSp>
        <p:nvCxnSpPr>
          <p:cNvPr id="454" name="Google Shape;454;g2016e02196b_0_233"/>
          <p:cNvCxnSpPr/>
          <p:nvPr/>
        </p:nvCxnSpPr>
        <p:spPr>
          <a:xfrm rot="10800000">
            <a:off x="3241025" y="2846738"/>
            <a:ext cx="1397100" cy="79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g2016e02196b_0_233"/>
          <p:cNvSpPr txBox="1"/>
          <p:nvPr/>
        </p:nvSpPr>
        <p:spPr>
          <a:xfrm>
            <a:off x="5804350" y="4535025"/>
            <a:ext cx="2322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Beta-reduction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g2016e02196b_0_233"/>
          <p:cNvSpPr txBox="1"/>
          <p:nvPr/>
        </p:nvSpPr>
        <p:spPr>
          <a:xfrm>
            <a:off x="5169675" y="5410000"/>
            <a:ext cx="34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and so on …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9b547587d3_0_3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9b547587d3_0_3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02" name="Google Shape;102;g19b547587d3_0_3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Milestones in NLP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3" name="Google Shape;103;g19b547587d3_0_38"/>
          <p:cNvSpPr txBox="1"/>
          <p:nvPr/>
        </p:nvSpPr>
        <p:spPr>
          <a:xfrm>
            <a:off x="2330600" y="16868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232323"/>
                </a:solidFill>
                <a:latin typeface="Georgia"/>
                <a:ea typeface="Georgia"/>
                <a:cs typeface="Georgia"/>
                <a:sym typeface="Georgia"/>
              </a:rPr>
              <a:t>rule-based systems</a:t>
            </a:r>
            <a:endParaRPr sz="1400" b="1" i="0" u="none" strike="noStrike" cap="none">
              <a:solidFill>
                <a:srgbClr val="2323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g19b547587d3_0_38"/>
          <p:cNvSpPr txBox="1"/>
          <p:nvPr/>
        </p:nvSpPr>
        <p:spPr>
          <a:xfrm>
            <a:off x="3576850" y="2996125"/>
            <a:ext cx="4316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1616"/>
                </a:solidFill>
                <a:latin typeface="Georgia"/>
                <a:ea typeface="Georgia"/>
                <a:cs typeface="Georgia"/>
                <a:sym typeface="Georgia"/>
              </a:rPr>
              <a:t>statistical classical machine learning models</a:t>
            </a:r>
            <a:endParaRPr sz="1400" b="1" i="0" u="none" strike="noStrike" cap="none">
              <a:solidFill>
                <a:srgbClr val="16161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g19b547587d3_0_38"/>
          <p:cNvSpPr txBox="1"/>
          <p:nvPr/>
        </p:nvSpPr>
        <p:spPr>
          <a:xfrm>
            <a:off x="5211625" y="444870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161616"/>
                </a:solidFill>
                <a:latin typeface="Georgia"/>
                <a:ea typeface="Georgia"/>
                <a:cs typeface="Georgia"/>
                <a:sym typeface="Georgia"/>
              </a:rPr>
              <a:t> deep learning models</a:t>
            </a:r>
            <a:endParaRPr sz="1500" b="1" i="0" u="none" strike="noStrike" cap="none">
              <a:solidFill>
                <a:srgbClr val="161616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6" name="Google Shape;106;g19b547587d3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525" y="2264575"/>
            <a:ext cx="2381250" cy="23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g19b547587d3_0_38"/>
          <p:cNvSpPr txBox="1"/>
          <p:nvPr/>
        </p:nvSpPr>
        <p:spPr>
          <a:xfrm>
            <a:off x="4712150" y="322925"/>
            <a:ext cx="423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today topic is fundamental for the three areas.</a:t>
            </a: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g19b547587d3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72250" y="368512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g19b547587d3_0_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9550" y="7039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016e02196b_0_29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g2016e02196b_0_29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63" name="Google Shape;463;g2016e02196b_0_29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An example excerpt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464" name="Google Shape;464;g2016e02196b_0_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00551"/>
            <a:ext cx="4336325" cy="259361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2016e02196b_0_29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g2016e02196b_0_299"/>
          <p:cNvSpPr txBox="1"/>
          <p:nvPr/>
        </p:nvSpPr>
        <p:spPr>
          <a:xfrm>
            <a:off x="338900" y="3488525"/>
            <a:ext cx="8059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Sentence:</a:t>
            </a:r>
            <a:r>
              <a:rPr lang="en-US" sz="20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000" b="1"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1">
                <a:latin typeface="Calibri"/>
                <a:ea typeface="Calibri"/>
                <a:cs typeface="Calibri"/>
                <a:sym typeface="Calibri"/>
              </a:rPr>
              <a:t>Franco opened a restaurant</a:t>
            </a:r>
            <a:endParaRPr sz="2000" b="1" i="1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7" name="Google Shape;467;g2016e02196b_0_299"/>
          <p:cNvGrpSpPr/>
          <p:nvPr/>
        </p:nvGrpSpPr>
        <p:grpSpPr>
          <a:xfrm>
            <a:off x="1010001" y="4983287"/>
            <a:ext cx="7388080" cy="287377"/>
            <a:chOff x="-16537" y="5702850"/>
            <a:chExt cx="9475542" cy="381947"/>
          </a:xfrm>
        </p:grpSpPr>
        <p:pic>
          <p:nvPicPr>
            <p:cNvPr id="468" name="Google Shape;468;g2016e02196b_0_299"/>
            <p:cNvPicPr preferRelativeResize="0"/>
            <p:nvPr/>
          </p:nvPicPr>
          <p:blipFill rotWithShape="1">
            <a:blip r:embed="rId4">
              <a:alphaModFix/>
            </a:blip>
            <a:srcRect l="4752" b="58293"/>
            <a:stretch/>
          </p:blipFill>
          <p:spPr>
            <a:xfrm>
              <a:off x="-16537" y="5702850"/>
              <a:ext cx="5384075" cy="369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g2016e02196b_0_299"/>
            <p:cNvPicPr preferRelativeResize="0"/>
            <p:nvPr/>
          </p:nvPicPr>
          <p:blipFill rotWithShape="1">
            <a:blip r:embed="rId4">
              <a:alphaModFix/>
            </a:blip>
            <a:srcRect l="1389" t="41350" r="15380" b="14201"/>
            <a:stretch/>
          </p:blipFill>
          <p:spPr>
            <a:xfrm>
              <a:off x="5044879" y="5715697"/>
              <a:ext cx="4414125" cy="369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g2016e02196b_0_299"/>
          <p:cNvSpPr txBox="1"/>
          <p:nvPr/>
        </p:nvSpPr>
        <p:spPr>
          <a:xfrm>
            <a:off x="338900" y="443555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Semantics: 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1" name="Google Shape;471;g2016e02196b_0_299"/>
          <p:cNvGrpSpPr/>
          <p:nvPr/>
        </p:nvGrpSpPr>
        <p:grpSpPr>
          <a:xfrm>
            <a:off x="394650" y="1055699"/>
            <a:ext cx="3444246" cy="1898999"/>
            <a:chOff x="-252326" y="1452949"/>
            <a:chExt cx="7847451" cy="3972801"/>
          </a:xfrm>
        </p:grpSpPr>
        <p:pic>
          <p:nvPicPr>
            <p:cNvPr id="472" name="Google Shape;472;g2016e02196b_0_29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4600" y="1452949"/>
              <a:ext cx="3935749" cy="2985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g2016e02196b_0_299"/>
            <p:cNvSpPr/>
            <p:nvPr/>
          </p:nvSpPr>
          <p:spPr>
            <a:xfrm>
              <a:off x="441775" y="3232650"/>
              <a:ext cx="287400" cy="13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g2016e02196b_0_299"/>
            <p:cNvSpPr/>
            <p:nvPr/>
          </p:nvSpPr>
          <p:spPr>
            <a:xfrm>
              <a:off x="640825" y="2964300"/>
              <a:ext cx="5175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g2016e02196b_0_299"/>
            <p:cNvSpPr/>
            <p:nvPr/>
          </p:nvSpPr>
          <p:spPr>
            <a:xfrm>
              <a:off x="1421700" y="3326200"/>
              <a:ext cx="5175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g2016e02196b_0_299"/>
            <p:cNvSpPr/>
            <p:nvPr/>
          </p:nvSpPr>
          <p:spPr>
            <a:xfrm>
              <a:off x="1370550" y="3477475"/>
              <a:ext cx="182100" cy="13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g2016e02196b_0_299"/>
            <p:cNvSpPr/>
            <p:nvPr/>
          </p:nvSpPr>
          <p:spPr>
            <a:xfrm>
              <a:off x="1370550" y="4183675"/>
              <a:ext cx="1572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g2016e02196b_0_299"/>
            <p:cNvSpPr/>
            <p:nvPr/>
          </p:nvSpPr>
          <p:spPr>
            <a:xfrm>
              <a:off x="1035150" y="4216375"/>
              <a:ext cx="5175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g2016e02196b_0_299"/>
            <p:cNvSpPr/>
            <p:nvPr/>
          </p:nvSpPr>
          <p:spPr>
            <a:xfrm>
              <a:off x="1358100" y="3071275"/>
              <a:ext cx="182100" cy="13674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0" name="Google Shape;480;g2016e02196b_0_2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492523" y="3343399"/>
              <a:ext cx="287400" cy="5480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g2016e02196b_0_29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49029" y="3107599"/>
              <a:ext cx="287400" cy="5480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2" name="Google Shape;482;g2016e02196b_0_299"/>
            <p:cNvSpPr/>
            <p:nvPr/>
          </p:nvSpPr>
          <p:spPr>
            <a:xfrm>
              <a:off x="3872425" y="3700425"/>
              <a:ext cx="5175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g2016e02196b_0_299"/>
            <p:cNvSpPr/>
            <p:nvPr/>
          </p:nvSpPr>
          <p:spPr>
            <a:xfrm>
              <a:off x="2218672" y="3863525"/>
              <a:ext cx="287400" cy="661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g2016e02196b_0_299"/>
            <p:cNvSpPr/>
            <p:nvPr/>
          </p:nvSpPr>
          <p:spPr>
            <a:xfrm>
              <a:off x="3428775" y="3777475"/>
              <a:ext cx="517500" cy="2832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85" name="Google Shape;485;g2016e02196b_0_299"/>
            <p:cNvPicPr preferRelativeResize="0"/>
            <p:nvPr/>
          </p:nvPicPr>
          <p:blipFill rotWithShape="1">
            <a:blip r:embed="rId7">
              <a:alphaModFix/>
            </a:blip>
            <a:srcRect r="4278"/>
            <a:stretch/>
          </p:blipFill>
          <p:spPr>
            <a:xfrm>
              <a:off x="441413" y="4524725"/>
              <a:ext cx="916325" cy="2376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6" name="Google Shape;486;g2016e02196b_0_299"/>
            <p:cNvCxnSpPr>
              <a:stCxn id="485" idx="0"/>
            </p:cNvCxnSpPr>
            <p:nvPr/>
          </p:nvCxnSpPr>
          <p:spPr>
            <a:xfrm rot="10800000" flipH="1">
              <a:off x="899575" y="4264025"/>
              <a:ext cx="141600" cy="260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87" name="Google Shape;487;g2016e02196b_0_29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-252326" y="5218175"/>
              <a:ext cx="4452674" cy="207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88" name="Google Shape;488;g2016e02196b_0_299"/>
            <p:cNvCxnSpPr/>
            <p:nvPr/>
          </p:nvCxnSpPr>
          <p:spPr>
            <a:xfrm rot="10800000">
              <a:off x="1793200" y="4361625"/>
              <a:ext cx="0" cy="74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89" name="Google Shape;489;g2016e02196b_0_29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1892127" y="4554009"/>
              <a:ext cx="1566746" cy="207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0" name="Google Shape;490;g2016e02196b_0_299"/>
            <p:cNvCxnSpPr/>
            <p:nvPr/>
          </p:nvCxnSpPr>
          <p:spPr>
            <a:xfrm rot="10800000">
              <a:off x="2619800" y="4337825"/>
              <a:ext cx="5100" cy="215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pic>
          <p:nvPicPr>
            <p:cNvPr id="491" name="Google Shape;491;g2016e02196b_0_29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716475" y="4876900"/>
              <a:ext cx="1566803" cy="20757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92" name="Google Shape;492;g2016e02196b_0_299"/>
            <p:cNvCxnSpPr/>
            <p:nvPr/>
          </p:nvCxnSpPr>
          <p:spPr>
            <a:xfrm rot="10800000">
              <a:off x="3413675" y="4288675"/>
              <a:ext cx="277200" cy="52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93" name="Google Shape;493;g2016e02196b_0_299"/>
            <p:cNvSpPr txBox="1"/>
            <p:nvPr/>
          </p:nvSpPr>
          <p:spPr>
            <a:xfrm>
              <a:off x="4595125" y="3573800"/>
              <a:ext cx="3000000" cy="73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chemeClr val="dk1"/>
                  </a:solidFill>
                </a:rPr>
                <a:t>(λP.λQ.x P(x)Q(x))</a:t>
              </a:r>
              <a:r>
                <a:rPr lang="en-US" sz="500">
                  <a:solidFill>
                    <a:srgbClr val="0000FF"/>
                  </a:solidFill>
                </a:rPr>
                <a:t> λr.Restaurant(r))</a:t>
              </a:r>
              <a:endParaRPr sz="500">
                <a:solidFill>
                  <a:srgbClr val="0000FF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00">
                  <a:solidFill>
                    <a:srgbClr val="822433"/>
                  </a:solidFill>
                </a:rPr>
                <a:t>=λQ.x Restaurant(x)Q(x)</a:t>
              </a:r>
              <a:endParaRPr sz="500">
                <a:solidFill>
                  <a:srgbClr val="822433"/>
                </a:solidFill>
              </a:endParaRPr>
            </a:p>
          </p:txBody>
        </p:sp>
        <p:cxnSp>
          <p:nvCxnSpPr>
            <p:cNvPr id="494" name="Google Shape;494;g2016e02196b_0_299"/>
            <p:cNvCxnSpPr/>
            <p:nvPr/>
          </p:nvCxnSpPr>
          <p:spPr>
            <a:xfrm rot="10800000">
              <a:off x="3241025" y="2846738"/>
              <a:ext cx="1397100" cy="799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16e02196b_0_44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2016e02196b_0_44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501" name="Google Shape;501;g2016e02196b_0_44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Side-effects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g2016e02196b_0_442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2016e02196b_0_442"/>
          <p:cNvSpPr txBox="1"/>
          <p:nvPr/>
        </p:nvSpPr>
        <p:spPr>
          <a:xfrm>
            <a:off x="196525" y="860650"/>
            <a:ext cx="8416500" cy="25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It’s difficult!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016e02196b_0_39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g2016e02196b_0_39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510" name="Google Shape;510;g2016e02196b_0_39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Side-effects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1" name="Google Shape;511;g2016e02196b_0_39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2016e02196b_0_395"/>
          <p:cNvSpPr txBox="1"/>
          <p:nvPr/>
        </p:nvSpPr>
        <p:spPr>
          <a:xfrm>
            <a:off x="196525" y="860650"/>
            <a:ext cx="8416500" cy="3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It’s difficult!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More dangerous: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made a </a:t>
            </a:r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simplifying assumption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that each terminal (e.g., Opening, Franco, etc.) represents one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221f04051c5_0_6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g221f04051c5_0_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19" name="Google Shape;519;g221f04051c5_0_6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Side-effects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0" name="Google Shape;520;g221f04051c5_0_6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g221f04051c5_0_6"/>
          <p:cNvSpPr txBox="1"/>
          <p:nvPr/>
        </p:nvSpPr>
        <p:spPr>
          <a:xfrm>
            <a:off x="196525" y="860650"/>
            <a:ext cx="8416500" cy="3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It’s difficult!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More dangerous: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made a </a:t>
            </a:r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simplifying assumption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that each terminal (e.g., Opening, Franco, etc.) represents one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2" name="Google Shape;522;g221f04051c5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900" y="3562888"/>
            <a:ext cx="3369925" cy="252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g221f04051c5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900" y="3881750"/>
            <a:ext cx="1727232" cy="188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016e02196b_0_434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g2016e02196b_0_43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30" name="Google Shape;530;g2016e02196b_0_434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Side-effects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1" name="Google Shape;531;g2016e02196b_0_434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2016e02196b_0_434"/>
          <p:cNvSpPr txBox="1"/>
          <p:nvPr/>
        </p:nvSpPr>
        <p:spPr>
          <a:xfrm>
            <a:off x="196525" y="860650"/>
            <a:ext cx="8416500" cy="57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It’s difficult!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100"/>
              <a:buFont typeface="Calibri"/>
              <a:buAutoNum type="arabicPeriod"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More dangerous: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made a </a:t>
            </a:r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simplifying assumption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that each terminal (e.g., Opening, Franco, etc.) represents one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need to step back to the </a:t>
            </a:r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meaning of words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before trying to cope with the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of sentences</a:t>
            </a:r>
            <a:r>
              <a:rPr lang="en-US" sz="21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2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Lexical-semantics</a:t>
            </a:r>
            <a:endParaRPr sz="2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016e02196b_0_45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8" name="Google Shape;538;g2016e02196b_0_45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539" name="Google Shape;539;g2016e02196b_0_45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Lexical-semantics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0" name="Google Shape;540;g2016e02196b_0_450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g2016e02196b_0_450"/>
          <p:cNvSpPr txBox="1"/>
          <p:nvPr/>
        </p:nvSpPr>
        <p:spPr>
          <a:xfrm>
            <a:off x="196525" y="860650"/>
            <a:ext cx="8416500" cy="23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We need to step back to the </a:t>
            </a:r>
            <a:r>
              <a:rPr lang="en-US" sz="2100" b="1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meaning of words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before trying to cope with the </a:t>
            </a:r>
            <a:r>
              <a:rPr lang="en-US" sz="21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of sentences</a:t>
            </a:r>
            <a:r>
              <a:rPr lang="en-US" sz="2100">
                <a:solidFill>
                  <a:srgbClr val="16161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en-US" sz="2100">
                <a:latin typeface="Calibri"/>
                <a:ea typeface="Calibri"/>
                <a:cs typeface="Calibri"/>
                <a:sym typeface="Calibri"/>
              </a:rPr>
              <a:t>  </a:t>
            </a: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2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2016e02196b_0_450"/>
          <p:cNvSpPr txBox="1"/>
          <p:nvPr/>
        </p:nvSpPr>
        <p:spPr>
          <a:xfrm>
            <a:off x="301900" y="1945925"/>
            <a:ext cx="8343000" cy="305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>
                <a:latin typeface="Calibri"/>
                <a:ea typeface="Calibri"/>
                <a:cs typeface="Calibri"/>
                <a:sym typeface="Calibri"/>
              </a:rPr>
              <a:t>Some definitions:</a:t>
            </a:r>
            <a:endParaRPr sz="22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Lexicon: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 finite list of given language words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the grammatical base form used in dictionaries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  (e.g., peach is the lemma of peaches)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form:</a:t>
            </a: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any grammatical form of a word 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Calibri"/>
                <a:ea typeface="Calibri"/>
                <a:cs typeface="Calibri"/>
                <a:sym typeface="Calibri"/>
              </a:rPr>
              <a:t>   (e.g. eat, eats, ate, etc.)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016e02196b_0_46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8" name="Google Shape;548;g2016e02196b_0_46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sp>
        <p:nvSpPr>
          <p:cNvPr id="549" name="Google Shape;549;g2016e02196b_0_46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Lexical-semantics: lemmatization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0" name="Google Shape;550;g2016e02196b_0_46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2016e02196b_0_461"/>
          <p:cNvSpPr txBox="1"/>
          <p:nvPr/>
        </p:nvSpPr>
        <p:spPr>
          <a:xfrm>
            <a:off x="123250" y="690825"/>
            <a:ext cx="8620200" cy="47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The process of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converting word forms to their lemmas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is called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lemmatization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•Not always deterministic, it may depend on the context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– It </a:t>
            </a:r>
            <a:r>
              <a:rPr lang="en-US" sz="2150" b="1">
                <a:latin typeface="Calibri"/>
                <a:ea typeface="Calibri"/>
                <a:cs typeface="Calibri"/>
                <a:sym typeface="Calibri"/>
              </a:rPr>
              <a:t>bound 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the parties to observe neutrality</a:t>
            </a: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•Lemma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: bind (constrain)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– The horses were found to </a:t>
            </a:r>
            <a:r>
              <a:rPr lang="en-US" sz="2150" b="1">
                <a:latin typeface="Calibri"/>
                <a:ea typeface="Calibri"/>
                <a:cs typeface="Calibri"/>
                <a:sym typeface="Calibri"/>
              </a:rPr>
              <a:t>bound 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across the meadows</a:t>
            </a: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•Lemma: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 bound (jumping)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•Plus: lemmas are </a:t>
            </a:r>
            <a:r>
              <a:rPr lang="en-US" sz="2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different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across parts of speech: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– They closed the </a:t>
            </a:r>
            <a:r>
              <a:rPr lang="en-US" sz="2150" b="1">
                <a:latin typeface="Calibri"/>
                <a:ea typeface="Calibri"/>
                <a:cs typeface="Calibri"/>
                <a:sym typeface="Calibri"/>
              </a:rPr>
              <a:t>purchase 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with a handshake</a:t>
            </a: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– They are about to </a:t>
            </a:r>
            <a:r>
              <a:rPr lang="en-US" sz="2150" b="1">
                <a:latin typeface="Calibri"/>
                <a:ea typeface="Calibri"/>
                <a:cs typeface="Calibri"/>
                <a:sym typeface="Calibri"/>
              </a:rPr>
              <a:t>purchase 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a flat</a:t>
            </a: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016e02196b_0_47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g2016e02196b_0_47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sp>
        <p:nvSpPr>
          <p:cNvPr id="558" name="Google Shape;558;g2016e02196b_0_47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9" name="Google Shape;559;g2016e02196b_0_473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2016e02196b_0_473"/>
          <p:cNvSpPr txBox="1"/>
          <p:nvPr/>
        </p:nvSpPr>
        <p:spPr>
          <a:xfrm>
            <a:off x="308100" y="714750"/>
            <a:ext cx="8589300" cy="18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meaning of a word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depends on the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context</a:t>
            </a: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 in which it occurs.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Calibri"/>
              <a:buChar char="●"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We call each meaning of a word a </a:t>
            </a: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word sense.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1" name="Google Shape;561;g2016e02196b_0_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475" y="2819550"/>
            <a:ext cx="6600851" cy="27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016e02196b_0_48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g2016e02196b_0_48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568" name="Google Shape;568;g2016e02196b_0_48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 in context: the “plane” example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g2016e02196b_0_48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0" name="Google Shape;570;g2016e02196b_0_4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38" y="1168082"/>
            <a:ext cx="8135127" cy="412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016e02196b_0_49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g2016e02196b_0_49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577" name="Google Shape;577;g2016e02196b_0_49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Monosemy vs. Polysemy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8" name="Google Shape;578;g2016e02196b_0_49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2016e02196b_0_495"/>
          <p:cNvSpPr txBox="1"/>
          <p:nvPr/>
        </p:nvSpPr>
        <p:spPr>
          <a:xfrm>
            <a:off x="585350" y="665475"/>
            <a:ext cx="7646700" cy="50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A word is </a:t>
            </a: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monosemous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if it has a single sense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Internet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plant life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…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Font typeface="Calibri"/>
              <a:buChar char="●"/>
            </a:pPr>
            <a:r>
              <a:rPr lang="en-US" sz="2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Polysemous</a:t>
            </a:r>
            <a:r>
              <a:rPr lang="en-US" sz="2300">
                <a:latin typeface="Calibri"/>
                <a:ea typeface="Calibri"/>
                <a:cs typeface="Calibri"/>
                <a:sym typeface="Calibri"/>
              </a:rPr>
              <a:t> otherwise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bank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plane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bass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–	…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df8288113_0_12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g1fdf8288113_0_12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6" name="Google Shape;116;g1fdf8288113_0_12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Semantics: Semiotic Triangle </a:t>
            </a:r>
            <a:r>
              <a:rPr lang="en-US">
                <a:solidFill>
                  <a:schemeClr val="dk1"/>
                </a:solidFill>
              </a:rPr>
              <a:t>(Triangle of meaning)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17" name="Google Shape;117;g1fdf8288113_0_120"/>
          <p:cNvPicPr preferRelativeResize="0"/>
          <p:nvPr/>
        </p:nvPicPr>
        <p:blipFill rotWithShape="1">
          <a:blip r:embed="rId3">
            <a:alphaModFix/>
          </a:blip>
          <a:srcRect t="901"/>
          <a:stretch/>
        </p:blipFill>
        <p:spPr>
          <a:xfrm>
            <a:off x="857050" y="648825"/>
            <a:ext cx="7102100" cy="46701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1fdf8288113_0_120"/>
          <p:cNvSpPr txBox="1"/>
          <p:nvPr/>
        </p:nvSpPr>
        <p:spPr>
          <a:xfrm>
            <a:off x="6105475" y="5678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[Ogden&amp;Richards, 1923]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016e02196b_0_51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g2016e02196b_0_51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586" name="Google Shape;586;g2016e02196b_0_51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How do state-of-the-art applications deal with senses?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7" name="Google Shape;587;g2016e02196b_0_518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8" name="Google Shape;588;g2016e02196b_0_5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2815"/>
            <a:ext cx="8839204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g2016e02196b_0_5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155000"/>
            <a:ext cx="8839142" cy="182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g2016e02196b_0_5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75" y="3976099"/>
            <a:ext cx="8839199" cy="18211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g2016e02196b_0_5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89600"/>
            <a:ext cx="8839199" cy="56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016e02196b_0_52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g2016e02196b_0_52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sp>
        <p:nvSpPr>
          <p:cNvPr id="598" name="Google Shape;598;g2016e02196b_0_52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Homonymy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9" name="Google Shape;599;g2016e02196b_0_52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0" name="Google Shape;600;g2016e02196b_0_5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75" y="468585"/>
            <a:ext cx="8878725" cy="551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016e02196b_0_54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g2016e02196b_0_54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607" name="Google Shape;607;g2016e02196b_0_54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Metonymy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8" name="Google Shape;608;g2016e02196b_0_54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9" name="Google Shape;609;g2016e02196b_0_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25" y="544635"/>
            <a:ext cx="8982748" cy="55747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016e02196b_0_55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g2016e02196b_0_55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616" name="Google Shape;616;g2016e02196b_0_55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Metaphor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7" name="Google Shape;617;g2016e02196b_0_550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8" name="Google Shape;618;g2016e02196b_0_5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67400"/>
            <a:ext cx="8991601" cy="395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g2016e02196b_0_550" descr="Icona di Verificata con commun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g2016e02196b_0_550"/>
          <p:cNvSpPr txBox="1"/>
          <p:nvPr/>
        </p:nvSpPr>
        <p:spPr>
          <a:xfrm>
            <a:off x="4665950" y="2379950"/>
            <a:ext cx="14091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Dad, what is it?</a:t>
            </a:r>
            <a:endParaRPr/>
          </a:p>
        </p:txBody>
      </p:sp>
      <p:sp>
        <p:nvSpPr>
          <p:cNvPr id="621" name="Google Shape;621;g2016e02196b_0_550"/>
          <p:cNvSpPr txBox="1"/>
          <p:nvPr/>
        </p:nvSpPr>
        <p:spPr>
          <a:xfrm>
            <a:off x="6131475" y="1828750"/>
            <a:ext cx="1609500" cy="831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Politics,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darling!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016e02196b_0_56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g2016e02196b_0_56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628" name="Google Shape;628;g2016e02196b_0_56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Personification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9" name="Google Shape;629;g2016e02196b_0_56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0" name="Google Shape;630;g2016e02196b_0_569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016e02196b_0_5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9825" y="1026038"/>
            <a:ext cx="8704527" cy="263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016e02196b_0_58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g2016e02196b_0_58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638" name="Google Shape;638;g2016e02196b_0_58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Synesthesia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9" name="Google Shape;639;g2016e02196b_0_58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g2016e02196b_0_58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g2016e02196b_0_5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43440"/>
            <a:ext cx="8839204" cy="191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g2016e02196b_0_5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3724" y="2793300"/>
            <a:ext cx="1769875" cy="2628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016e02196b_0_59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g2016e02196b_0_59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649" name="Google Shape;649;g2016e02196b_0_59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Sense Distinctions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0" name="Google Shape;650;g2016e02196b_0_592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1" name="Google Shape;651;g2016e02196b_0_59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g2016e02196b_0_592"/>
          <p:cNvSpPr txBox="1"/>
          <p:nvPr/>
        </p:nvSpPr>
        <p:spPr>
          <a:xfrm>
            <a:off x="152400" y="622325"/>
            <a:ext cx="7147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The problem is about the word sense representation: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3" name="Google Shape;653;g2016e02196b_0_5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1725"/>
            <a:ext cx="8647977" cy="4121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032908d5a6_0_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9" name="Google Shape;659;g2032908d5a6_0_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660" name="Google Shape;660;g2032908d5a6_0_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enumerative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1" name="Google Shape;661;g2032908d5a6_0_2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62" name="Google Shape;662;g2032908d5a6_0_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g2032908d5a6_0_2"/>
          <p:cNvSpPr txBox="1"/>
          <p:nvPr/>
        </p:nvSpPr>
        <p:spPr>
          <a:xfrm>
            <a:off x="152400" y="542225"/>
            <a:ext cx="872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fixed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sense inventory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enumerates the range of all possible meanings of a word.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032908d5a6_0_1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9" name="Google Shape;669;g2032908d5a6_0_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sp>
        <p:nvSpPr>
          <p:cNvPr id="670" name="Google Shape;670;g2032908d5a6_0_1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enumerative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g2032908d5a6_0_1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g2032908d5a6_0_15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032908d5a6_0_15"/>
          <p:cNvSpPr txBox="1"/>
          <p:nvPr/>
        </p:nvSpPr>
        <p:spPr>
          <a:xfrm>
            <a:off x="152400" y="542225"/>
            <a:ext cx="872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fixed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sense inventory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enumerates the range of all possible meanings of a word.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g2032908d5a6_0_15"/>
          <p:cNvSpPr txBox="1"/>
          <p:nvPr/>
        </p:nvSpPr>
        <p:spPr>
          <a:xfrm>
            <a:off x="197175" y="1555425"/>
            <a:ext cx="22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knife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75" name="Google Shape;675;g2032908d5a6_0_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" y="2051425"/>
            <a:ext cx="8342190" cy="13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032908d5a6_0_2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g2032908d5a6_0_2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sp>
        <p:nvSpPr>
          <p:cNvPr id="682" name="Google Shape;682;g2032908d5a6_0_2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enumerative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3" name="Google Shape;683;g2032908d5a6_0_28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4" name="Google Shape;684;g2032908d5a6_0_28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g2032908d5a6_0_28"/>
          <p:cNvSpPr txBox="1"/>
          <p:nvPr/>
        </p:nvSpPr>
        <p:spPr>
          <a:xfrm>
            <a:off x="152400" y="542225"/>
            <a:ext cx="872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fixed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sense inventory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enumerates the range of all possible meanings of a word.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g2032908d5a6_0_28"/>
          <p:cNvSpPr txBox="1"/>
          <p:nvPr/>
        </p:nvSpPr>
        <p:spPr>
          <a:xfrm>
            <a:off x="197175" y="1555425"/>
            <a:ext cx="22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knife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7" name="Google Shape;687;g2032908d5a6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" y="2051425"/>
            <a:ext cx="8342190" cy="13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g2032908d5a6_0_28"/>
          <p:cNvSpPr txBox="1"/>
          <p:nvPr/>
        </p:nvSpPr>
        <p:spPr>
          <a:xfrm>
            <a:off x="210175" y="3450988"/>
            <a:ext cx="8726700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Words in context are assumed to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select/activate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one of these senses in each context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df8288113_0_13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fdf8288113_0_13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5" name="Google Shape;125;g1fdf8288113_0_13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Semantics: Semiotic Triangle (Triangle of meaning)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26" name="Google Shape;126;g1fdf8288113_0_139"/>
          <p:cNvPicPr preferRelativeResize="0"/>
          <p:nvPr/>
        </p:nvPicPr>
        <p:blipFill rotWithShape="1">
          <a:blip r:embed="rId3">
            <a:alphaModFix/>
          </a:blip>
          <a:srcRect t="901"/>
          <a:stretch/>
        </p:blipFill>
        <p:spPr>
          <a:xfrm>
            <a:off x="4301175" y="1475263"/>
            <a:ext cx="4387026" cy="288481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g1fdf8288113_0_139"/>
          <p:cNvSpPr txBox="1"/>
          <p:nvPr/>
        </p:nvSpPr>
        <p:spPr>
          <a:xfrm>
            <a:off x="265075" y="760825"/>
            <a:ext cx="3621000" cy="43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1000"/>
              </a:spcAft>
              <a:buNone/>
            </a:pP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The </a:t>
            </a:r>
            <a:r>
              <a:rPr lang="en-US" sz="1850" b="1">
                <a:latin typeface="Calibri"/>
                <a:ea typeface="Calibri"/>
                <a:cs typeface="Calibri"/>
                <a:sym typeface="Calibri"/>
              </a:rPr>
              <a:t>triangle of meaning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 is a model of communication that indicates the </a:t>
            </a:r>
            <a:r>
              <a:rPr lang="en-US" sz="1850" b="1">
                <a:latin typeface="Calibri"/>
                <a:ea typeface="Calibri"/>
                <a:cs typeface="Calibri"/>
                <a:sym typeface="Calibri"/>
              </a:rPr>
              <a:t>relationship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 among a </a:t>
            </a:r>
            <a:r>
              <a:rPr lang="en-US" sz="1850" b="1">
                <a:latin typeface="Calibri"/>
                <a:ea typeface="Calibri"/>
                <a:cs typeface="Calibri"/>
                <a:sym typeface="Calibri"/>
              </a:rPr>
              <a:t>thought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50" b="1">
                <a:latin typeface="Calibri"/>
                <a:ea typeface="Calibri"/>
                <a:cs typeface="Calibri"/>
                <a:sym typeface="Calibri"/>
              </a:rPr>
              <a:t>symbol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, and </a:t>
            </a:r>
            <a:r>
              <a:rPr lang="en-US" sz="1850" b="1">
                <a:latin typeface="Calibri"/>
                <a:ea typeface="Calibri"/>
                <a:cs typeface="Calibri"/>
                <a:sym typeface="Calibri"/>
              </a:rPr>
              <a:t>referent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850" u="sng">
                <a:latin typeface="Calibri"/>
                <a:ea typeface="Calibri"/>
                <a:cs typeface="Calibri"/>
                <a:sym typeface="Calibri"/>
              </a:rPr>
              <a:t>and highlights the indirect relationship between the symbol and the referent.</a:t>
            </a: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 The model explains how for any given symbol there can be many different referents, which can lead to misunderstanding.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fdf8288113_0_139"/>
          <p:cNvSpPr txBox="1"/>
          <p:nvPr/>
        </p:nvSpPr>
        <p:spPr>
          <a:xfrm>
            <a:off x="6105475" y="56789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latin typeface="Calibri"/>
                <a:ea typeface="Calibri"/>
                <a:cs typeface="Calibri"/>
                <a:sym typeface="Calibri"/>
              </a:rPr>
              <a:t>[Ogden&amp;Richards, 1923]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2032908d5a6_0_4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g2032908d5a6_0_4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sp>
        <p:nvSpPr>
          <p:cNvPr id="695" name="Google Shape;695;g2032908d5a6_0_4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enumerative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6" name="Google Shape;696;g2032908d5a6_0_40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97" name="Google Shape;697;g2032908d5a6_0_40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2032908d5a6_0_40"/>
          <p:cNvSpPr txBox="1"/>
          <p:nvPr/>
        </p:nvSpPr>
        <p:spPr>
          <a:xfrm>
            <a:off x="152400" y="542225"/>
            <a:ext cx="872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fixed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sense inventory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enumerates the range of all possible meanings of a word.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g2032908d5a6_0_40"/>
          <p:cNvSpPr txBox="1"/>
          <p:nvPr/>
        </p:nvSpPr>
        <p:spPr>
          <a:xfrm>
            <a:off x="197175" y="1555425"/>
            <a:ext cx="22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knife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0" name="Google Shape;700;g2032908d5a6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" y="2051425"/>
            <a:ext cx="8342190" cy="13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g2032908d5a6_0_40"/>
          <p:cNvSpPr txBox="1"/>
          <p:nvPr/>
        </p:nvSpPr>
        <p:spPr>
          <a:xfrm>
            <a:off x="210175" y="3450988"/>
            <a:ext cx="8726700" cy="16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Words in context are assumed to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select/activate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one of these senses in each context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02" name="Google Shape;702;g2032908d5a6_0_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9475" y="4361627"/>
            <a:ext cx="5564052" cy="141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2032908d5a6_0_5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g2032908d5a6_0_5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sp>
        <p:nvSpPr>
          <p:cNvPr id="709" name="Google Shape;709;g2032908d5a6_0_5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enumerative approach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0" name="Google Shape;710;g2032908d5a6_0_53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1" name="Google Shape;711;g2032908d5a6_0_53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g2032908d5a6_0_53"/>
          <p:cNvSpPr txBox="1"/>
          <p:nvPr/>
        </p:nvSpPr>
        <p:spPr>
          <a:xfrm>
            <a:off x="152400" y="542225"/>
            <a:ext cx="8726700" cy="9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A fixed </a:t>
            </a:r>
            <a:r>
              <a:rPr lang="en-US" sz="2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sense inventory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 enumerates the range of all possible meanings of a word.</a:t>
            </a:r>
            <a:endParaRPr sz="24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g2032908d5a6_0_53"/>
          <p:cNvSpPr txBox="1"/>
          <p:nvPr/>
        </p:nvSpPr>
        <p:spPr>
          <a:xfrm>
            <a:off x="197175" y="1555425"/>
            <a:ext cx="221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Example: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knife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14" name="Google Shape;714;g2032908d5a6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925" y="2051425"/>
            <a:ext cx="8342190" cy="1344201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g2032908d5a6_0_53"/>
          <p:cNvSpPr txBox="1"/>
          <p:nvPr/>
        </p:nvSpPr>
        <p:spPr>
          <a:xfrm>
            <a:off x="468300" y="3851075"/>
            <a:ext cx="7529700" cy="15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/>
              <a:t>?</a:t>
            </a:r>
            <a:r>
              <a:rPr lang="en-US" sz="1950"/>
              <a:t> should we </a:t>
            </a:r>
            <a:r>
              <a:rPr lang="en-US" sz="1950">
                <a:solidFill>
                  <a:schemeClr val="dk1"/>
                </a:solidFill>
              </a:rPr>
              <a:t>add a further sense</a:t>
            </a:r>
            <a:r>
              <a:rPr lang="en-US" sz="1950"/>
              <a:t> to the inventory for “a cutting blade forming part of a machine”</a:t>
            </a:r>
            <a:endParaRPr sz="1950"/>
          </a:p>
          <a:p>
            <a:pPr marL="0" lvl="0" indent="0" algn="l" rtl="0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950" b="1"/>
              <a:t>?</a:t>
            </a:r>
            <a:r>
              <a:rPr lang="en-US" sz="1950"/>
              <a:t> are word senses </a:t>
            </a:r>
            <a:r>
              <a:rPr lang="en-US" sz="1950">
                <a:solidFill>
                  <a:srgbClr val="980000"/>
                </a:solidFill>
              </a:rPr>
              <a:t>application-independent</a:t>
            </a:r>
            <a:endParaRPr sz="1950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032908d5a6_0_6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g2032908d5a6_0_6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sp>
        <p:nvSpPr>
          <p:cNvPr id="722" name="Google Shape;722;g2032908d5a6_0_6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Graded word sense assignment [Erk and McCarthy, 2009]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3" name="Google Shape;723;g2032908d5a6_0_6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24" name="Google Shape;724;g2032908d5a6_0_69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g2032908d5a6_0_69"/>
          <p:cNvSpPr txBox="1"/>
          <p:nvPr/>
        </p:nvSpPr>
        <p:spPr>
          <a:xfrm>
            <a:off x="152400" y="613075"/>
            <a:ext cx="8564700" cy="190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Calibri"/>
              <a:buChar char="●"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Similar to </a:t>
            </a:r>
            <a:r>
              <a:rPr lang="en-US" sz="2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category membership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 in the human mind, the meanings of words in context do not always have clear-cut boundaries</a:t>
            </a:r>
            <a:endParaRPr sz="215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651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50"/>
              <a:buFont typeface="Calibri"/>
              <a:buChar char="●"/>
            </a:pP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Given a target word, annotators judge the </a:t>
            </a:r>
            <a:r>
              <a:rPr lang="en-US" sz="21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applicability</a:t>
            </a:r>
            <a:r>
              <a:rPr lang="en-US" sz="2150">
                <a:latin typeface="Calibri"/>
                <a:ea typeface="Calibri"/>
                <a:cs typeface="Calibri"/>
                <a:sym typeface="Calibri"/>
              </a:rPr>
              <a:t> of each possible word sense on a </a:t>
            </a:r>
            <a:r>
              <a:rPr lang="en-US" sz="215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graded scale</a:t>
            </a:r>
            <a:endParaRPr sz="2150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26" name="Google Shape;726;g2032908d5a6_0_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550" y="2995376"/>
            <a:ext cx="8227551" cy="14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2032908d5a6_0_8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g2032908d5a6_0_8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sp>
        <p:nvSpPr>
          <p:cNvPr id="733" name="Google Shape;733;g2032908d5a6_0_8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Senses: the Generative Approach [Pustejovsky, 1991]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4" name="Google Shape;734;g2032908d5a6_0_88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5" name="Google Shape;735;g2032908d5a6_0_88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032908d5a6_0_88"/>
          <p:cNvSpPr txBox="1"/>
          <p:nvPr/>
        </p:nvSpPr>
        <p:spPr>
          <a:xfrm>
            <a:off x="237025" y="480625"/>
            <a:ext cx="7181700" cy="8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Senses are generated from </a:t>
            </a:r>
            <a:r>
              <a:rPr lang="en-US" sz="1900">
                <a:solidFill>
                  <a:schemeClr val="dk1"/>
                </a:solidFill>
              </a:rPr>
              <a:t>rules</a:t>
            </a:r>
            <a:r>
              <a:rPr lang="en-US" sz="1900"/>
              <a:t> which </a:t>
            </a:r>
            <a:r>
              <a:rPr lang="en-US" sz="1900">
                <a:solidFill>
                  <a:schemeClr val="dk1"/>
                </a:solidFill>
              </a:rPr>
              <a:t>capture regularities in the creation of senses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737" name="Google Shape;737;g2032908d5a6_0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822" y="1405975"/>
            <a:ext cx="4548749" cy="2345676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g2032908d5a6_0_88"/>
          <p:cNvSpPr txBox="1"/>
          <p:nvPr/>
        </p:nvSpPr>
        <p:spPr>
          <a:xfrm>
            <a:off x="224575" y="3863400"/>
            <a:ext cx="8808600" cy="21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/>
              <a:t>Qualia structures </a:t>
            </a:r>
            <a:r>
              <a:rPr lang="en-US" sz="1900"/>
              <a:t>are</a:t>
            </a:r>
            <a:r>
              <a:rPr lang="en-US" sz="1900" b="1"/>
              <a:t> </a:t>
            </a:r>
            <a:r>
              <a:rPr lang="en-US" sz="1900"/>
              <a:t>the </a:t>
            </a:r>
            <a:r>
              <a:rPr lang="en-US" sz="1900">
                <a:solidFill>
                  <a:schemeClr val="dk1"/>
                </a:solidFill>
              </a:rPr>
              <a:t>roles</a:t>
            </a:r>
            <a:r>
              <a:rPr lang="en-US" sz="1900"/>
              <a:t> describing the meaning of a lexical element:</a:t>
            </a:r>
            <a:endParaRPr sz="145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50"/>
              <a:t>– FORMAL: distinguishes a word within a larger domain typing information about the object (e.g., hypernym)</a:t>
            </a:r>
            <a:endParaRPr sz="145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50"/>
              <a:t>– CONSTITUTIVE: physical properties of a object (e.g., material, parts) </a:t>
            </a:r>
            <a:endParaRPr sz="145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50"/>
              <a:t>– TELIC: the object’s purpose and function</a:t>
            </a:r>
            <a:endParaRPr sz="145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50"/>
              <a:t>– AGENTIVE: the object’s origin or “bringing about”, typically a verb denoting an action which brings the object in existence</a:t>
            </a:r>
            <a:endParaRPr sz="850" b="1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032908d5a6_0_10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4" name="Google Shape;744;g2032908d5a6_0_10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745" name="Google Shape;745;g2032908d5a6_0_10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How do we encode word senses?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6" name="Google Shape;746;g2032908d5a6_0_10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7" name="Google Shape;747;g2032908d5a6_0_109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8" name="Google Shape;748;g2032908d5a6_0_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300" y="632035"/>
            <a:ext cx="8816650" cy="50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032908d5a6_0_12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g2032908d5a6_0_12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755" name="Google Shape;755;g2032908d5a6_0_12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How do we encode word senses?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56" name="Google Shape;756;g2032908d5a6_0_12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57" name="Google Shape;757;g2032908d5a6_0_12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g2032908d5a6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1335"/>
            <a:ext cx="8741775" cy="50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2032908d5a6_0_13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g2032908d5a6_0_13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765" name="Google Shape;765;g2032908d5a6_0_13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How do we encode word senses?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66" name="Google Shape;766;g2032908d5a6_0_13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7" name="Google Shape;767;g2032908d5a6_0_13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2032908d5a6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1335"/>
            <a:ext cx="8741775" cy="50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032908d5a6_0_131"/>
          <p:cNvPicPr preferRelativeResize="0"/>
          <p:nvPr/>
        </p:nvPicPr>
        <p:blipFill rotWithShape="1">
          <a:blip r:embed="rId5">
            <a:alphaModFix/>
          </a:blip>
          <a:srcRect t="9173"/>
          <a:stretch/>
        </p:blipFill>
        <p:spPr>
          <a:xfrm>
            <a:off x="146238" y="1136012"/>
            <a:ext cx="8893000" cy="479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032908d5a6_0_14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g2032908d5a6_0_14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776" name="Google Shape;776;g2032908d5a6_0_14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How do we encode word senses?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77" name="Google Shape;777;g2032908d5a6_0_141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8" name="Google Shape;778;g2032908d5a6_0_14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g2032908d5a6_0_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40460"/>
            <a:ext cx="8890772" cy="528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032908d5a6_0_15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g2032908d5a6_0_15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sp>
        <p:nvSpPr>
          <p:cNvPr id="786" name="Google Shape;786;g2032908d5a6_0_15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87" name="Google Shape;787;g2032908d5a6_0_152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88" name="Google Shape;788;g2032908d5a6_0_15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g2032908d5a6_0_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87484"/>
            <a:ext cx="8465649" cy="50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032908d5a6_0_164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g2032908d5a6_0_16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796" name="Google Shape;796;g2032908d5a6_0_164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7" name="Google Shape;797;g2032908d5a6_0_164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98" name="Google Shape;798;g2032908d5a6_0_164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g2032908d5a6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9063900" cy="6063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fdf8288113_0_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1fdf8288113_0_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5" name="Google Shape;135;g1fdf8288113_0_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6" name="Google Shape;136;g1fdf8288113_0_0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fdf8288113_0_0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032908d5a6_0_17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g2032908d5a6_0_17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806" name="Google Shape;806;g2032908d5a6_0_17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07" name="Google Shape;807;g2032908d5a6_0_17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8" name="Google Shape;808;g2032908d5a6_0_175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g2032908d5a6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033098" cy="604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032908d5a6_0_18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g2032908d5a6_0_18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sp>
        <p:nvSpPr>
          <p:cNvPr id="816" name="Google Shape;816;g2032908d5a6_0_18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7" name="Google Shape;817;g2032908d5a6_0_18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18" name="Google Shape;818;g2032908d5a6_0_185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032908d5a6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"/>
            <a:ext cx="9008451" cy="6026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032908d5a6_0_19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g2032908d5a6_0_19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826" name="Google Shape;826;g2032908d5a6_0_19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27" name="Google Shape;827;g2032908d5a6_0_19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8" name="Google Shape;828;g2032908d5a6_0_195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g2032908d5a6_0_1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8784148" cy="5927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2032908d5a6_0_20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g2032908d5a6_0_20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  <p:sp>
        <p:nvSpPr>
          <p:cNvPr id="836" name="Google Shape;836;g2032908d5a6_0_205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37" name="Google Shape;837;g2032908d5a6_0_20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38" name="Google Shape;838;g2032908d5a6_0_205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g2032908d5a6_0_2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0"/>
            <a:ext cx="8948526" cy="60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2032908d5a6_0_215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g2032908d5a6_0_215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  <p:sp>
        <p:nvSpPr>
          <p:cNvPr id="846" name="Google Shape;846;g2032908d5a6_0_215"/>
          <p:cNvSpPr txBox="1">
            <a:spLocks noGrp="1"/>
          </p:cNvSpPr>
          <p:nvPr>
            <p:ph type="title"/>
          </p:nvPr>
        </p:nvSpPr>
        <p:spPr>
          <a:xfrm>
            <a:off x="1031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https://wordnet.princeton.edu/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47" name="Google Shape;847;g2032908d5a6_0_215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8" name="Google Shape;848;g2032908d5a6_0_215" descr="Icona di Verificata con community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g2032908d5a6_0_215"/>
          <p:cNvSpPr txBox="1"/>
          <p:nvPr/>
        </p:nvSpPr>
        <p:spPr>
          <a:xfrm>
            <a:off x="226475" y="1805375"/>
            <a:ext cx="88173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are several API to programmatically leverage WordNet in your programs.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Java: 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(e.g., </a:t>
            </a:r>
            <a:r>
              <a:rPr lang="en-US" sz="1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https://projects.csail.mit.edu/jwi/</a:t>
            </a:r>
            <a:r>
              <a:rPr lang="en-US" sz="19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Python: (e.g., </a:t>
            </a:r>
            <a:r>
              <a:rPr lang="en-US" sz="2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https://www.nltk.org/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Calibri"/>
              <a:buChar char="-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...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032908d5a6_0_22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g2032908d5a6_0_22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65</a:t>
            </a:fld>
            <a:endParaRPr/>
          </a:p>
        </p:txBody>
      </p:sp>
      <p:sp>
        <p:nvSpPr>
          <p:cNvPr id="856" name="Google Shape;856;g2032908d5a6_0_22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WordNet [Miller et al. 1990]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57" name="Google Shape;857;g2032908d5a6_0_229"/>
          <p:cNvSpPr/>
          <p:nvPr/>
        </p:nvSpPr>
        <p:spPr>
          <a:xfrm>
            <a:off x="3872425" y="3700425"/>
            <a:ext cx="517500" cy="661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8" name="Google Shape;858;g2032908d5a6_0_229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g2032908d5a6_0_2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02276" cy="607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2032908d5a6_0_229"/>
          <p:cNvSpPr txBox="1"/>
          <p:nvPr/>
        </p:nvSpPr>
        <p:spPr>
          <a:xfrm>
            <a:off x="2988450" y="714775"/>
            <a:ext cx="333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[Vossen, 1998]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g2032908d5a6_0_229"/>
          <p:cNvSpPr txBox="1"/>
          <p:nvPr/>
        </p:nvSpPr>
        <p:spPr>
          <a:xfrm>
            <a:off x="2352150" y="1222675"/>
            <a:ext cx="333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[Tufis et al., 2004]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g2032908d5a6_0_229"/>
          <p:cNvSpPr txBox="1"/>
          <p:nvPr/>
        </p:nvSpPr>
        <p:spPr>
          <a:xfrm>
            <a:off x="5525400" y="1730575"/>
            <a:ext cx="3333600" cy="50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[Atserias et al., 2003]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g2032908d5a6_0_229"/>
          <p:cNvSpPr/>
          <p:nvPr/>
        </p:nvSpPr>
        <p:spPr>
          <a:xfrm>
            <a:off x="813350" y="2193575"/>
            <a:ext cx="1392600" cy="412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2032908d5a6_0_256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2032908d5a6_0_25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66</a:t>
            </a:fld>
            <a:endParaRPr/>
          </a:p>
        </p:txBody>
      </p:sp>
      <p:pic>
        <p:nvPicPr>
          <p:cNvPr id="870" name="Google Shape;870;g2032908d5a6_0_256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g2032908d5a6_0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048950" cy="6106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032908d5a6_0_27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2032908d5a6_0_27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67</a:t>
            </a:fld>
            <a:endParaRPr/>
          </a:p>
        </p:txBody>
      </p:sp>
      <p:pic>
        <p:nvPicPr>
          <p:cNvPr id="878" name="Google Shape;878;g2032908d5a6_0_273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g2032908d5a6_0_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9144003" cy="61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2032908d5a6_0_28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2032908d5a6_0_28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  <p:pic>
        <p:nvPicPr>
          <p:cNvPr id="886" name="Google Shape;886;g2032908d5a6_0_28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g2032908d5a6_0_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9144003" cy="61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032908d5a6_0_289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g2032908d5a6_0_28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  <p:pic>
        <p:nvPicPr>
          <p:cNvPr id="894" name="Google Shape;894;g2032908d5a6_0_289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5" name="Google Shape;895;g2032908d5a6_0_2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9144003" cy="61704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df8288113_0_8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g1fdf8288113_0_8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4" name="Google Shape;144;g1fdf8288113_0_8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5" name="Google Shape;145;g1fdf8288113_0_80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1fdf8288113_0_80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fdf8288113_0_80"/>
          <p:cNvSpPr/>
          <p:nvPr/>
        </p:nvSpPr>
        <p:spPr>
          <a:xfrm>
            <a:off x="230225" y="1367425"/>
            <a:ext cx="7464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032908d5a6_0_29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2032908d5a6_0_29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902" name="Google Shape;902;g2032908d5a6_0_297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g2032908d5a6_0_2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7"/>
            <a:ext cx="9144003" cy="6170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032908d5a6_0_2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9144003" cy="6661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2032908d5a6_0_2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36975"/>
            <a:ext cx="9144003" cy="6822306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g2032908d5a6_0_297"/>
          <p:cNvSpPr/>
          <p:nvPr/>
        </p:nvSpPr>
        <p:spPr>
          <a:xfrm>
            <a:off x="1306275" y="6272625"/>
            <a:ext cx="23229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2032908d5a6_0_297"/>
          <p:cNvSpPr/>
          <p:nvPr/>
        </p:nvSpPr>
        <p:spPr>
          <a:xfrm>
            <a:off x="1306275" y="6520275"/>
            <a:ext cx="23229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8" name="Google Shape;908;g2032908d5a6_0_297"/>
          <p:cNvSpPr/>
          <p:nvPr/>
        </p:nvSpPr>
        <p:spPr>
          <a:xfrm>
            <a:off x="1665300" y="6247500"/>
            <a:ext cx="20316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9" name="Google Shape;909;g2032908d5a6_0_297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0" name="Google Shape;910;g2032908d5a6_0_297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1" name="Google Shape;911;g2032908d5a6_0_297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032908d5a6_0_31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g2032908d5a6_0_31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918" name="Google Shape;918;g2032908d5a6_0_31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032908d5a6_0_312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0" name="Google Shape;920;g2032908d5a6_0_312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1" name="Google Shape;921;g2032908d5a6_0_312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22" name="Google Shape;922;g2032908d5a6_0_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38525" y="0"/>
            <a:ext cx="9182525" cy="6061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2032908d5a6_0_328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g2032908d5a6_0_32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929" name="Google Shape;929;g2032908d5a6_0_328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g2032908d5a6_0_328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g2032908d5a6_0_328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2" name="Google Shape;932;g2032908d5a6_0_328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33" name="Google Shape;933;g2032908d5a6_0_3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8485" y="-9"/>
            <a:ext cx="9144003" cy="6036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223379287ef_0_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g223379287ef_0_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940" name="Google Shape;940;g223379287ef_0_0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g223379287ef_0_0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23379287ef_0_0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3" name="Google Shape;943;g223379287ef_0_0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4" name="Google Shape;944;g223379287ef_0_0"/>
          <p:cNvSpPr txBox="1"/>
          <p:nvPr/>
        </p:nvSpPr>
        <p:spPr>
          <a:xfrm>
            <a:off x="987450" y="1785525"/>
            <a:ext cx="6729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Do we need knowledge in some form?</a:t>
            </a:r>
            <a:endParaRPr sz="3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2032908d5a6_0_34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g2032908d5a6_0_34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74</a:t>
            </a:fld>
            <a:endParaRPr/>
          </a:p>
        </p:txBody>
      </p:sp>
      <p:pic>
        <p:nvPicPr>
          <p:cNvPr id="951" name="Google Shape;951;g2032908d5a6_0_34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g2032908d5a6_0_342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g2032908d5a6_0_342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2032908d5a6_0_342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g2032908d5a6_0_34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 Disambiguation (WSD)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6" name="Google Shape;956;g2032908d5a6_0_342"/>
          <p:cNvSpPr txBox="1"/>
          <p:nvPr/>
        </p:nvSpPr>
        <p:spPr>
          <a:xfrm>
            <a:off x="0" y="536075"/>
            <a:ext cx="8040900" cy="3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Definition: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given</a:t>
            </a:r>
            <a:r>
              <a:rPr lang="en-US" sz="24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 word in context,  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(e.g., “I like </a:t>
            </a:r>
            <a:r>
              <a:rPr lang="en-US" sz="1950" b="1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planes</a:t>
            </a: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and aeronautics in general”)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and a fixed inventory of potential word senses 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(e.g., WordNet)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decide the </a:t>
            </a:r>
            <a:r>
              <a:rPr lang="en-US" sz="2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most suitable synsets, if any.</a:t>
            </a:r>
            <a:endParaRPr sz="24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(e.g.,  plane</a:t>
            </a:r>
            <a:r>
              <a:rPr lang="en-US" sz="2100" baseline="-25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2100" baseline="300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10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)</a:t>
            </a:r>
            <a:endParaRPr sz="21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7" name="Google Shape;957;g2032908d5a6_0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6725" y="1714575"/>
            <a:ext cx="3713975" cy="4558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8" name="Google Shape;958;g2032908d5a6_0_342"/>
          <p:cNvCxnSpPr/>
          <p:nvPr/>
        </p:nvCxnSpPr>
        <p:spPr>
          <a:xfrm rot="10800000" flipH="1">
            <a:off x="1774575" y="3290275"/>
            <a:ext cx="3801900" cy="57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2032908d5a6_0_361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4" name="Google Shape;964;g2032908d5a6_0_36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75</a:t>
            </a:fld>
            <a:endParaRPr/>
          </a:p>
        </p:txBody>
      </p:sp>
      <p:pic>
        <p:nvPicPr>
          <p:cNvPr id="965" name="Google Shape;965;g2032908d5a6_0_361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66" name="Google Shape;966;g2032908d5a6_0_361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g2032908d5a6_0_361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g2032908d5a6_0_361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g2032908d5a6_0_36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 Disambiguation (WSD): variants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70" name="Google Shape;970;g2032908d5a6_0_361"/>
          <p:cNvSpPr txBox="1"/>
          <p:nvPr/>
        </p:nvSpPr>
        <p:spPr>
          <a:xfrm>
            <a:off x="152400" y="565750"/>
            <a:ext cx="8040900" cy="46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Definition: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Lexical Sample task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Small pre-selected set of target words to be disambiguated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And inventory of senses for each word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All-words task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Every word in an entire text to be disambiguated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A lexicon with senses for each word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Sort of like part-of-speech tagging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◦ Except each lemma has its own tagset</a:t>
            </a:r>
            <a:endParaRPr sz="195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2032908d5a6_0_396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g2032908d5a6_0_396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76</a:t>
            </a:fld>
            <a:endParaRPr/>
          </a:p>
        </p:txBody>
      </p:sp>
      <p:pic>
        <p:nvPicPr>
          <p:cNvPr id="977" name="Google Shape;977;g2032908d5a6_0_396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g2032908d5a6_0_396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g2032908d5a6_0_396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g2032908d5a6_0_396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g2032908d5a6_0_396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Word Sense Disambiguation (WSD)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82" name="Google Shape;982;g2032908d5a6_0_396"/>
          <p:cNvSpPr txBox="1"/>
          <p:nvPr/>
        </p:nvSpPr>
        <p:spPr>
          <a:xfrm>
            <a:off x="152400" y="565750"/>
            <a:ext cx="8040900" cy="33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50">
              <a:solidFill>
                <a:srgbClr val="444444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Minimally supervised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50" b="1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Neural WSD</a:t>
            </a:r>
            <a:endParaRPr sz="1950" b="1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g2032908d5a6_0_396"/>
          <p:cNvSpPr txBox="1"/>
          <p:nvPr/>
        </p:nvSpPr>
        <p:spPr>
          <a:xfrm>
            <a:off x="3418100" y="5045450"/>
            <a:ext cx="4901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https://www.ijcai.org/proceedings/2021/593</a:t>
            </a:r>
            <a:endParaRPr/>
          </a:p>
        </p:txBody>
      </p:sp>
      <p:pic>
        <p:nvPicPr>
          <p:cNvPr id="984" name="Google Shape;984;g2032908d5a6_0_3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78875" y="604165"/>
            <a:ext cx="4940239" cy="43781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032908d5a6_0_412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g2032908d5a6_0_412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77</a:t>
            </a:fld>
            <a:endParaRPr/>
          </a:p>
        </p:txBody>
      </p:sp>
      <p:pic>
        <p:nvPicPr>
          <p:cNvPr id="991" name="Google Shape;991;g2032908d5a6_0_412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992" name="Google Shape;992;g2032908d5a6_0_412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g2032908d5a6_0_412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g2032908d5a6_0_412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g2032908d5a6_0_412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Entity Linking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996" name="Google Shape;996;g2032908d5a6_0_4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075" y="2484015"/>
            <a:ext cx="5832300" cy="30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g2032908d5a6_0_412"/>
          <p:cNvSpPr txBox="1"/>
          <p:nvPr/>
        </p:nvSpPr>
        <p:spPr>
          <a:xfrm>
            <a:off x="206225" y="665450"/>
            <a:ext cx="8252100" cy="150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From Wikipedia: </a:t>
            </a:r>
            <a:endParaRPr sz="1650" b="1">
              <a:solidFill>
                <a:srgbClr val="202122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Entity linking</a:t>
            </a:r>
            <a:r>
              <a:rPr lang="en-US" sz="16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, also referred to as </a:t>
            </a: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named-entity linking</a:t>
            </a:r>
            <a:r>
              <a:rPr lang="en-US" sz="16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(NEL),</a:t>
            </a:r>
            <a:r>
              <a:rPr lang="en-US" sz="2000" baseline="3000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named-entity disambiguation</a:t>
            </a:r>
            <a:r>
              <a:rPr lang="en-US" sz="16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(NED), </a:t>
            </a: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named-entity recognition and disambiguation</a:t>
            </a:r>
            <a:r>
              <a:rPr lang="en-US" sz="16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(NERD) or </a:t>
            </a:r>
            <a:r>
              <a:rPr lang="en-US" sz="1650" b="1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named-entity normalization</a:t>
            </a:r>
            <a:r>
              <a:rPr lang="en-US" sz="1650">
                <a:solidFill>
                  <a:srgbClr val="202122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(NEN) is the task of assigning a unique identity to entities (such as famous individuals, locations, or companies) mentioned in text.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g2032908d5a6_0_412"/>
          <p:cNvSpPr txBox="1"/>
          <p:nvPr/>
        </p:nvSpPr>
        <p:spPr>
          <a:xfrm>
            <a:off x="6494450" y="4325525"/>
            <a:ext cx="1799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example of text wikification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032908d5a6_0_45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g2032908d5a6_0_45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78</a:t>
            </a:fld>
            <a:endParaRPr/>
          </a:p>
        </p:txBody>
      </p:sp>
      <p:pic>
        <p:nvPicPr>
          <p:cNvPr id="1005" name="Google Shape;1005;g2032908d5a6_0_453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g2032908d5a6_0_453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g2032908d5a6_0_453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g2032908d5a6_0_453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9" name="Google Shape;1009;g2032908d5a6_0_45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Entity Linking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010" name="Google Shape;1010;g2032908d5a6_0_4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25" y="1057190"/>
            <a:ext cx="8839200" cy="2158142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g2032908d5a6_0_453"/>
          <p:cNvSpPr txBox="1"/>
          <p:nvPr/>
        </p:nvSpPr>
        <p:spPr>
          <a:xfrm>
            <a:off x="304800" y="3893050"/>
            <a:ext cx="7884000" cy="178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350" b="1">
                <a:solidFill>
                  <a:srgbClr val="202122"/>
                </a:solidFill>
                <a:highlight>
                  <a:srgbClr val="FFFFFF"/>
                </a:highlight>
              </a:rPr>
              <a:t>From Wikipedia:</a:t>
            </a:r>
            <a:endParaRPr sz="13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685800" lvl="0" indent="-295275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-US" sz="1350" b="1">
                <a:solidFill>
                  <a:srgbClr val="202122"/>
                </a:solidFill>
                <a:highlight>
                  <a:srgbClr val="FFFFFF"/>
                </a:highlight>
              </a:rPr>
              <a:t>Text-based approaches</a:t>
            </a:r>
            <a:r>
              <a:rPr lang="en-US" sz="1350">
                <a:solidFill>
                  <a:srgbClr val="202122"/>
                </a:solidFill>
                <a:highlight>
                  <a:srgbClr val="FFFFFF"/>
                </a:highlight>
              </a:rPr>
              <a:t>, which make use of textual features extracted from large text corpora (e.g. </a:t>
            </a:r>
            <a:r>
              <a:rPr lang="en-US" sz="13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Term frequency–Inverse document frequency</a:t>
            </a:r>
            <a:r>
              <a:rPr lang="en-US" sz="1350">
                <a:solidFill>
                  <a:srgbClr val="202122"/>
                </a:solidFill>
                <a:highlight>
                  <a:srgbClr val="FFFFFF"/>
                </a:highlight>
              </a:rPr>
              <a:t> (Tf–Idf), word co-occurrence probabilities, etc...).</a:t>
            </a:r>
            <a:r>
              <a:rPr lang="en-US" sz="17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[25]</a:t>
            </a:r>
            <a:r>
              <a:rPr lang="en-US" sz="17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[16]</a:t>
            </a:r>
            <a:endParaRPr sz="1700" baseline="30000">
              <a:solidFill>
                <a:srgbClr val="3366CC"/>
              </a:solidFill>
              <a:highlight>
                <a:srgbClr val="FFFFFF"/>
              </a:highlight>
            </a:endParaRPr>
          </a:p>
          <a:p>
            <a:pPr marL="685800" lvl="0" indent="-2952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050"/>
              <a:buChar char="●"/>
            </a:pPr>
            <a:r>
              <a:rPr lang="en-US" sz="1350" b="1">
                <a:solidFill>
                  <a:srgbClr val="202122"/>
                </a:solidFill>
                <a:highlight>
                  <a:srgbClr val="FFFFFF"/>
                </a:highlight>
              </a:rPr>
              <a:t>Graph-based approaches</a:t>
            </a:r>
            <a:r>
              <a:rPr lang="en-US" sz="1350">
                <a:solidFill>
                  <a:srgbClr val="202122"/>
                </a:solidFill>
                <a:highlight>
                  <a:srgbClr val="FFFFFF"/>
                </a:highlight>
              </a:rPr>
              <a:t>, which exploit the structure of </a:t>
            </a:r>
            <a:r>
              <a:rPr lang="en-US" sz="13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knowledge graphs</a:t>
            </a:r>
            <a:r>
              <a:rPr lang="en-US" sz="1350">
                <a:solidFill>
                  <a:srgbClr val="202122"/>
                </a:solidFill>
                <a:highlight>
                  <a:srgbClr val="FFFFFF"/>
                </a:highlight>
              </a:rPr>
              <a:t> to represent the context and the relation of entities.</a:t>
            </a:r>
            <a:r>
              <a:rPr lang="en-US" sz="17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1700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[26]</a:t>
            </a:r>
            <a:endParaRPr sz="1700" baseline="30000">
              <a:solidFill>
                <a:srgbClr val="3366CC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221ba102869_0_20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221ba102869_0_20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  <p:pic>
        <p:nvPicPr>
          <p:cNvPr id="1018" name="Google Shape;1018;g221ba102869_0_20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g221ba102869_0_20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0" name="Google Shape;1020;g221ba102869_0_20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221ba102869_0_20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g221ba102869_0_20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Relation Extraction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023" name="Google Shape;1023;g221ba102869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150" y="756540"/>
            <a:ext cx="5832300" cy="301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g221ba102869_0_20"/>
          <p:cNvSpPr txBox="1"/>
          <p:nvPr/>
        </p:nvSpPr>
        <p:spPr>
          <a:xfrm>
            <a:off x="1638225" y="4795738"/>
            <a:ext cx="4812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capitalOf(Paris,France)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g221ba102869_0_20"/>
          <p:cNvSpPr txBox="1"/>
          <p:nvPr/>
        </p:nvSpPr>
        <p:spPr>
          <a:xfrm>
            <a:off x="2874725" y="5694775"/>
            <a:ext cx="61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https://en.wikipedia.org/wiki/Relationship_extraction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fdf8288113_0_1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1fdf8288113_0_1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4" name="Google Shape;154;g1fdf8288113_0_1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g1fdf8288113_0_17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1fdf8288113_0_17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fdf828811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400" y="2545795"/>
            <a:ext cx="3076600" cy="267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fdf8288113_0_17"/>
          <p:cNvSpPr/>
          <p:nvPr/>
        </p:nvSpPr>
        <p:spPr>
          <a:xfrm>
            <a:off x="230225" y="1367425"/>
            <a:ext cx="7464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9" name="Google Shape;159;g1fdf8288113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8575" y="2407648"/>
            <a:ext cx="3976925" cy="2644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1fdf8288113_0_17"/>
          <p:cNvSpPr txBox="1"/>
          <p:nvPr/>
        </p:nvSpPr>
        <p:spPr>
          <a:xfrm>
            <a:off x="3906900" y="2818825"/>
            <a:ext cx="362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9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fdf8288113_0_17"/>
          <p:cNvSpPr txBox="1"/>
          <p:nvPr/>
        </p:nvSpPr>
        <p:spPr>
          <a:xfrm>
            <a:off x="2640925" y="5099900"/>
            <a:ext cx="3865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What is the correct semiotic triangle for the word book in this context? -&gt;  What is the semantics  (the word meaning) for the word book in this context.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2032908d5a6_0_474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g2032908d5a6_0_474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pic>
        <p:nvPicPr>
          <p:cNvPr id="1032" name="Google Shape;1032;g2032908d5a6_0_474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g2032908d5a6_0_474"/>
          <p:cNvSpPr/>
          <p:nvPr/>
        </p:nvSpPr>
        <p:spPr>
          <a:xfrm>
            <a:off x="1306275" y="6272625"/>
            <a:ext cx="23229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4" name="Google Shape;1034;g2032908d5a6_0_474"/>
          <p:cNvSpPr/>
          <p:nvPr/>
        </p:nvSpPr>
        <p:spPr>
          <a:xfrm>
            <a:off x="1306275" y="6520275"/>
            <a:ext cx="23229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5" name="Google Shape;1035;g2032908d5a6_0_474"/>
          <p:cNvSpPr/>
          <p:nvPr/>
        </p:nvSpPr>
        <p:spPr>
          <a:xfrm>
            <a:off x="1665300" y="6247500"/>
            <a:ext cx="2031600" cy="3390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6" name="Google Shape;1036;g2032908d5a6_0_474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g2032908d5a6_0_474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g2032908d5a6_0_474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g2032908d5a6_0_474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Ontology Learning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0" name="Google Shape;1040;g2032908d5a6_0_474"/>
          <p:cNvSpPr txBox="1"/>
          <p:nvPr/>
        </p:nvSpPr>
        <p:spPr>
          <a:xfrm>
            <a:off x="230850" y="3148625"/>
            <a:ext cx="387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https://en.wikipedia.org/wiki/Ontology_learning</a:t>
            </a:r>
            <a:endParaRPr/>
          </a:p>
        </p:txBody>
      </p:sp>
      <p:sp>
        <p:nvSpPr>
          <p:cNvPr id="1041" name="Google Shape;1041;g2032908d5a6_0_474"/>
          <p:cNvSpPr txBox="1"/>
          <p:nvPr/>
        </p:nvSpPr>
        <p:spPr>
          <a:xfrm>
            <a:off x="152400" y="829700"/>
            <a:ext cx="8669700" cy="21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02122"/>
                </a:solidFill>
                <a:highlight>
                  <a:srgbClr val="FFFFFF"/>
                </a:highlight>
              </a:rPr>
              <a:t>From Wikipedia:</a:t>
            </a:r>
            <a:endParaRPr sz="10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0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202122"/>
                </a:solidFill>
                <a:highlight>
                  <a:srgbClr val="FFFFFF"/>
                </a:highlight>
              </a:rPr>
              <a:t>Ontology learning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(</a:t>
            </a:r>
            <a:r>
              <a:rPr lang="en-US" sz="1050" b="1">
                <a:solidFill>
                  <a:srgbClr val="202122"/>
                </a:solidFill>
                <a:highlight>
                  <a:srgbClr val="FFFFFF"/>
                </a:highlight>
              </a:rPr>
              <a:t>ontology extraction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, </a:t>
            </a:r>
            <a:r>
              <a:rPr lang="en-US" sz="1050" b="1">
                <a:solidFill>
                  <a:srgbClr val="202122"/>
                </a:solidFill>
                <a:highlight>
                  <a:srgbClr val="FFFFFF"/>
                </a:highlight>
              </a:rPr>
              <a:t>ontology generation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, or </a:t>
            </a:r>
            <a:r>
              <a:rPr lang="en-US" sz="1050" b="1">
                <a:solidFill>
                  <a:srgbClr val="202122"/>
                </a:solidFill>
                <a:highlight>
                  <a:srgbClr val="FFFFFF"/>
                </a:highlight>
              </a:rPr>
              <a:t>ontology acquisition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) is the automatic or semi-automatic creation of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ontologies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, including extracting the corresponding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domain's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terms and the relationships between the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concepts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that these terms represent from a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corpus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of natural language text, and encoding them with an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ontology language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for easy retrieval. As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building ontologies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manually is extremely labor-intensive and time-consuming, there is great motivation to automate the process.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Typically, the process starts by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extracting terms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and concepts or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noun phrases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from plain text using linguistic processors such as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part-of-speech tagging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and </a:t>
            </a:r>
            <a:r>
              <a:rPr lang="en-US" sz="105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phrase chunking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. Then statistical</a:t>
            </a:r>
            <a:r>
              <a:rPr lang="en-US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or symbolic</a:t>
            </a:r>
            <a:r>
              <a:rPr lang="en-US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</a:t>
            </a:r>
            <a:r>
              <a:rPr lang="en-US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techniques are used to extract </a:t>
            </a:r>
            <a:r>
              <a:rPr lang="en-US" sz="1050">
                <a:solidFill>
                  <a:srgbClr val="DD3333"/>
                </a:solidFill>
                <a:highlight>
                  <a:srgbClr val="FFFFFF"/>
                </a:highlight>
                <a:uFill>
                  <a:noFill/>
                </a:u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relation signatures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, often based on pattern-based</a:t>
            </a:r>
            <a:r>
              <a:rPr lang="en-US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or definition-based</a:t>
            </a:r>
            <a:r>
              <a:rPr lang="en-US" baseline="30000">
                <a:solidFill>
                  <a:srgbClr val="3366CC"/>
                </a:solidFill>
                <a:highlight>
                  <a:srgbClr val="FFFFFF"/>
                </a:highlight>
                <a:uFill>
                  <a:noFill/>
                </a:u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</a:t>
            </a:r>
            <a:r>
              <a:rPr lang="en-US" sz="1050">
                <a:solidFill>
                  <a:srgbClr val="202122"/>
                </a:solidFill>
                <a:highlight>
                  <a:srgbClr val="FFFFFF"/>
                </a:highlight>
              </a:rPr>
              <a:t> hypernym extraction techniques.</a:t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2032908d5a6_0_43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7" name="Google Shape;1047;g2032908d5a6_0_43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pic>
        <p:nvPicPr>
          <p:cNvPr id="1048" name="Google Shape;1048;g2032908d5a6_0_433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9" name="Google Shape;1049;g2032908d5a6_0_433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0" name="Google Shape;1050;g2032908d5a6_0_433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1" name="Google Shape;1051;g2032908d5a6_0_433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2" name="Google Shape;1052;g2032908d5a6_0_43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Ontolearn Reloaded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053" name="Google Shape;1053;g2032908d5a6_0_4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7000" y="721690"/>
            <a:ext cx="7446994" cy="4828910"/>
          </a:xfrm>
          <a:prstGeom prst="rect">
            <a:avLst/>
          </a:prstGeom>
          <a:noFill/>
          <a:ln>
            <a:noFill/>
          </a:ln>
        </p:spPr>
      </p:pic>
      <p:sp>
        <p:nvSpPr>
          <p:cNvPr id="1054" name="Google Shape;1054;g2032908d5a6_0_433"/>
          <p:cNvSpPr txBox="1"/>
          <p:nvPr/>
        </p:nvSpPr>
        <p:spPr>
          <a:xfrm>
            <a:off x="454375" y="5550600"/>
            <a:ext cx="823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https://direct.mit.edu/coli/article/39/3/665/1442/OntoLearn-Reloaded-A-Graph-Based-Algorithm-for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2032908d5a6_0_493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0" name="Google Shape;1060;g2032908d5a6_0_49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pic>
        <p:nvPicPr>
          <p:cNvPr id="1061" name="Google Shape;1061;g2032908d5a6_0_493" descr="Icona di Verificata con community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75561"/>
            <a:ext cx="1524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Google Shape;1062;g2032908d5a6_0_493"/>
          <p:cNvSpPr/>
          <p:nvPr/>
        </p:nvSpPr>
        <p:spPr>
          <a:xfrm>
            <a:off x="4325525" y="6124750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3" name="Google Shape;1063;g2032908d5a6_0_493"/>
          <p:cNvSpPr/>
          <p:nvPr/>
        </p:nvSpPr>
        <p:spPr>
          <a:xfrm>
            <a:off x="3418109" y="6137332"/>
            <a:ext cx="20316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4" name="Google Shape;1064;g2032908d5a6_0_493"/>
          <p:cNvSpPr/>
          <p:nvPr/>
        </p:nvSpPr>
        <p:spPr>
          <a:xfrm>
            <a:off x="7899355" y="6137325"/>
            <a:ext cx="956100" cy="2085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5" name="Google Shape;1065;g2032908d5a6_0_49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chemeClr val="dk1"/>
                </a:solidFill>
              </a:rPr>
              <a:t>Ontolearn Reloaded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pic>
        <p:nvPicPr>
          <p:cNvPr id="1066" name="Google Shape;1066;g2032908d5a6_0_4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83740"/>
            <a:ext cx="8232832" cy="3879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7" name="Google Shape;1067;g2032908d5a6_0_493"/>
          <p:cNvCxnSpPr>
            <a:stCxn id="1068" idx="2"/>
          </p:cNvCxnSpPr>
          <p:nvPr/>
        </p:nvCxnSpPr>
        <p:spPr>
          <a:xfrm flipH="1">
            <a:off x="6845675" y="1207450"/>
            <a:ext cx="283500" cy="143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8" name="Google Shape;1068;g2032908d5a6_0_493"/>
          <p:cNvSpPr txBox="1"/>
          <p:nvPr/>
        </p:nvSpPr>
        <p:spPr>
          <a:xfrm>
            <a:off x="6445175" y="160750"/>
            <a:ext cx="1368000" cy="10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One of my current research interests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9" name="Google Shape;1069;g2032908d5a6_0_493"/>
          <p:cNvSpPr txBox="1"/>
          <p:nvPr/>
        </p:nvSpPr>
        <p:spPr>
          <a:xfrm>
            <a:off x="88950" y="5590200"/>
            <a:ext cx="598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https://www.youtube.com/watch?v=-k3cOEoI_Dk</a:t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1a2be22cb35_0_2143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Q&amp;A </a:t>
            </a:r>
            <a:endParaRPr sz="2400" b="1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g1a2be22cb35_0_2143"/>
          <p:cNvSpPr txBox="1"/>
          <p:nvPr/>
        </p:nvSpPr>
        <p:spPr>
          <a:xfrm>
            <a:off x="0" y="6409000"/>
            <a:ext cx="50391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g1a2be22cb35_0_2143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pic>
        <p:nvPicPr>
          <p:cNvPr id="1077" name="Google Shape;1077;g1a2be22cb35_0_21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1125" y="1249890"/>
            <a:ext cx="49149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19d16ee4292_0_148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Resources and References</a:t>
            </a:r>
            <a:endParaRPr sz="2400" b="1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g19d16ee4292_0_148"/>
          <p:cNvSpPr txBox="1"/>
          <p:nvPr/>
        </p:nvSpPr>
        <p:spPr>
          <a:xfrm>
            <a:off x="0" y="6409000"/>
            <a:ext cx="52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g19d16ee4292_0_148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1085" name="Google Shape;1085;g19d16ee4292_0_148"/>
          <p:cNvSpPr txBox="1">
            <a:spLocks noGrp="1"/>
          </p:cNvSpPr>
          <p:nvPr>
            <p:ph type="body" idx="1"/>
          </p:nvPr>
        </p:nvSpPr>
        <p:spPr>
          <a:xfrm>
            <a:off x="241150" y="621800"/>
            <a:ext cx="8630700" cy="5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 b="1"/>
              <a:t>[Jurafsky&amp;Martin, 2022]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Jurafsky and Martin. Speech and Language Processing, Prentice Hall, third edition </a:t>
            </a:r>
            <a:r>
              <a:rPr lang="en-US" sz="1300" u="sng">
                <a:solidFill>
                  <a:schemeClr val="hlink"/>
                </a:solidFill>
                <a:hlinkClick r:id="rId3"/>
              </a:rPr>
              <a:t>https://web.stanford.edu/~jurafsky/slp3/ed3book.pdf</a:t>
            </a:r>
            <a:endParaRPr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400" b="1"/>
              <a:t>[Ogden&amp;Richards, 1923]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Ogden, Charles Kay &amp; Richards, Ivor Armstrong (1923). The Meaning of Meaning: A Study of the Influence of Language Upon Thought and of the Science of Symbolism. London, England: Kegan, Paul, Trench, Trubner.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https://pure.mpg.de/rest/items/item_2366948/component/file_2366947/content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/>
              <a:t>[Erk and McCarthy, 2009]</a:t>
            </a:r>
            <a:r>
              <a:rPr lang="en-US" sz="18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Katrin Erk and Diana McCarthy. 2009. 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/>
              </a:rPr>
              <a:t>Graded Word Sense Assignment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In Proceedings of the 2009 Conference on Empirical Methods in Natural Language Processing, pages 440–449, Singapore. Association for Computational Linguistics.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https://aclanthology.org/D09-1046/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/>
              <a:t>[Pustejovsky, 1991]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James Pustejovsky. 1991. 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/>
              </a:rPr>
              <a:t>The Generative Lexicon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Computational Linguistics, 17(4):409–441.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https://aclanthology.org/J91-4003/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/>
              <a:t>[Miller et al., 1990]</a:t>
            </a:r>
            <a:r>
              <a:rPr lang="en-US" sz="1100" b="1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George A. Miller, Richard Beckwith, Christiane Fellbaum, Derek Gross, Katherine J. Miller, Introduction to WordNet: An On-line Lexical Database*, International Journal of Lexicography, Volume 3, Issue 4, Winter 1990, Pages 235–244,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https://doi.org/10.1093/ijl/3.4.235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/>
              <a:t>[Vossen,1998]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 Vossen, P. Introduction to EuroWordNet. Computers and the Humanities 32, 73–89 (1998). https://doi.org/10.1023/A:1001175424222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b="1"/>
              <a:t>[Tufis et al.,2004]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Dan Tufis, Radu Ion, and Nancy Ide. 2004. </a:t>
            </a:r>
            <a:r>
              <a:rPr lang="en-US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Word Sense Disambiguation as a Wordnets’ Validation Method in Balkanet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. In Proceedings of the Fourth International Conference on Language Resources and Evaluation (LREC’04), Lisbon, Portugal. European Language Resources Association (ELRA).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https://aclanthology.org/L04-1119/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US" sz="1400" b="1"/>
              <a:t>[Atserias et al.,2004] </a:t>
            </a:r>
            <a:r>
              <a:rPr lang="en-US" sz="1100">
                <a:latin typeface="Arial"/>
                <a:ea typeface="Arial"/>
                <a:cs typeface="Arial"/>
                <a:sym typeface="Arial"/>
              </a:rPr>
              <a:t>Atserias, Jordi &amp; Villarejo, Luis &amp; Rigau, German &amp; Agirre, Eneko &amp; Carroll, J. &amp; Magnini, Bernardo &amp; Vossen, Piek. (2004). The MEANING Multilingual Central Repository.  </a:t>
            </a:r>
            <a:r>
              <a:rPr lang="en-US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https://adimen.si.ehu.es/~rigau/publications/gwc04-avracmv.pdf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2032908d5a6_0_249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Resources and References</a:t>
            </a:r>
            <a:endParaRPr sz="2400" b="1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g2032908d5a6_0_249"/>
          <p:cNvSpPr txBox="1"/>
          <p:nvPr/>
        </p:nvSpPr>
        <p:spPr>
          <a:xfrm>
            <a:off x="0" y="6409000"/>
            <a:ext cx="52434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g2032908d5a6_0_249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1093" name="Google Shape;1093;g2032908d5a6_0_249"/>
          <p:cNvSpPr txBox="1">
            <a:spLocks noGrp="1"/>
          </p:cNvSpPr>
          <p:nvPr>
            <p:ph type="body" idx="1"/>
          </p:nvPr>
        </p:nvSpPr>
        <p:spPr>
          <a:xfrm>
            <a:off x="241150" y="621800"/>
            <a:ext cx="8630700" cy="53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 b="1"/>
              <a:t>[Navigli&amp;Ponzetto, 2010] 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Roberto Navigli and Simone Paolo Ponzetto. 2010. </a:t>
            </a:r>
            <a:r>
              <a:rPr lang="en-US" sz="1200">
                <a:solidFill>
                  <a:srgbClr val="446E9B"/>
                </a:solidFill>
                <a:highlight>
                  <a:srgbClr val="FFFFFF"/>
                </a:highlight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BabelNet: Building a Very Large Multilingual Semantic Network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. In </a:t>
            </a:r>
            <a:r>
              <a:rPr lang="en-US" sz="1200" i="1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Proceedings of the 48th Annual Meeting of the Association for Computational Linguistics</a:t>
            </a:r>
            <a:r>
              <a:rPr lang="en-US" sz="1200">
                <a:solidFill>
                  <a:srgbClr val="212529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, pages 216–225, Uppsala, Sweden. Association for Computational Linguistics. </a:t>
            </a:r>
            <a:r>
              <a:rPr lang="en-US" sz="1300" u="sng">
                <a:solidFill>
                  <a:schemeClr val="hlink"/>
                </a:solidFill>
                <a:hlinkClick r:id="rId4"/>
              </a:rPr>
              <a:t>https://aclanthology.org/P10-1023/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300" b="1"/>
              <a:t>[Navigli&amp;Ponzetto, 2012] </a:t>
            </a:r>
            <a:r>
              <a:rPr lang="en-US" sz="1300"/>
              <a:t>Roberto Navigli, Simone Paolo Ponzetto, BabelNet: The automatic construction, evaluation and application of a wide-coverage multilingual semantic network, Artificial Intelligence, Volume 193, 2012, Pages 217-250,</a:t>
            </a:r>
            <a:endParaRPr sz="13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ISSN 0004-3702, </a:t>
            </a:r>
            <a:r>
              <a:rPr lang="en-US" sz="1300" u="sng">
                <a:solidFill>
                  <a:schemeClr val="hlink"/>
                </a:solidFill>
                <a:hlinkClick r:id="rId5"/>
              </a:rPr>
              <a:t>https://doi.org/10.1016/j.artint.2012.07.001</a:t>
            </a:r>
            <a:endParaRPr sz="13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300" b="1"/>
              <a:t> 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g214ca016591_0_1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**Credits</a:t>
            </a:r>
            <a:endParaRPr sz="2400" b="1">
              <a:solidFill>
                <a:srgbClr val="8224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g214ca016591_0_1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/>
              <a:t>86</a:t>
            </a:fld>
            <a:endParaRPr/>
          </a:p>
        </p:txBody>
      </p:sp>
      <p:sp>
        <p:nvSpPr>
          <p:cNvPr id="1100" name="Google Shape;1100;g214ca016591_0_1"/>
          <p:cNvSpPr txBox="1"/>
          <p:nvPr/>
        </p:nvSpPr>
        <p:spPr>
          <a:xfrm>
            <a:off x="326875" y="880025"/>
            <a:ext cx="7977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slides of this part of the course are the result of a personal reworking of the slides and of the course material from different sources: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NLP course of Prof. Roberto Navigli, Sapienza University of Rome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NLP course of Prof. Simone Paolo Ponzetto, University of Mannheim, Germany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NLP course of Prof. Chris Biemann, University of Hamburg, Germany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Calibri"/>
              <a:buAutoNum type="arabicPeriod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The NLP course of Prof. Dan Jurafsky,  Stanford University, USA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fdf8288113_0_27"/>
          <p:cNvSpPr txBox="1"/>
          <p:nvPr/>
        </p:nvSpPr>
        <p:spPr>
          <a:xfrm>
            <a:off x="0" y="6409000"/>
            <a:ext cx="565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Natural Language Processing - 1.10 Semantics</a:t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g1fdf8288113_0_27"/>
          <p:cNvSpPr txBox="1">
            <a:spLocks noGrp="1"/>
          </p:cNvSpPr>
          <p:nvPr>
            <p:ph type="sldNum" idx="12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8" name="Google Shape;168;g1fdf8288113_0_27"/>
          <p:cNvSpPr txBox="1">
            <a:spLocks noGrp="1"/>
          </p:cNvSpPr>
          <p:nvPr>
            <p:ph type="title"/>
          </p:nvPr>
        </p:nvSpPr>
        <p:spPr>
          <a:xfrm>
            <a:off x="41572" y="74540"/>
            <a:ext cx="9063900" cy="9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From Syntax to Semantics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9" name="Google Shape;169;g1fdf8288113_0_27"/>
          <p:cNvSpPr txBox="1"/>
          <p:nvPr/>
        </p:nvSpPr>
        <p:spPr>
          <a:xfrm>
            <a:off x="69750" y="418975"/>
            <a:ext cx="6872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We are now moving from syntax to semantics: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" name="Google Shape;170;g1fdf8288113_0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025" y="2086463"/>
            <a:ext cx="2726625" cy="3363051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1fdf8288113_0_27"/>
          <p:cNvSpPr txBox="1"/>
          <p:nvPr/>
        </p:nvSpPr>
        <p:spPr>
          <a:xfrm>
            <a:off x="369750" y="1338663"/>
            <a:ext cx="5653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i="1">
                <a:latin typeface="Calibri"/>
                <a:ea typeface="Calibri"/>
                <a:cs typeface="Calibri"/>
                <a:sym typeface="Calibri"/>
              </a:rPr>
              <a:t>Book the dinner flight</a:t>
            </a:r>
            <a:endParaRPr sz="1800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g1fdf8288113_0_27"/>
          <p:cNvSpPr/>
          <p:nvPr/>
        </p:nvSpPr>
        <p:spPr>
          <a:xfrm>
            <a:off x="893000" y="3558075"/>
            <a:ext cx="8022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fdf8288113_0_27"/>
          <p:cNvSpPr/>
          <p:nvPr/>
        </p:nvSpPr>
        <p:spPr>
          <a:xfrm>
            <a:off x="305875" y="1338675"/>
            <a:ext cx="657000" cy="461700"/>
          </a:xfrm>
          <a:prstGeom prst="ellipse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g1fdf8288113_0_27"/>
          <p:cNvSpPr txBox="1"/>
          <p:nvPr/>
        </p:nvSpPr>
        <p:spPr>
          <a:xfrm>
            <a:off x="5155700" y="1862750"/>
            <a:ext cx="2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1fdf8288113_0_27"/>
          <p:cNvSpPr txBox="1"/>
          <p:nvPr/>
        </p:nvSpPr>
        <p:spPr>
          <a:xfrm>
            <a:off x="5204550" y="1702300"/>
            <a:ext cx="3725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Calibri"/>
                <a:ea typeface="Calibri"/>
                <a:cs typeface="Calibri"/>
                <a:sym typeface="Calibri"/>
              </a:rPr>
              <a:t>we can understand that, in this context, book is a Verb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g1fdf8288113_0_27"/>
          <p:cNvCxnSpPr>
            <a:stCxn id="175" idx="1"/>
          </p:cNvCxnSpPr>
          <p:nvPr/>
        </p:nvCxnSpPr>
        <p:spPr>
          <a:xfrm flipH="1">
            <a:off x="1758150" y="2395000"/>
            <a:ext cx="3446400" cy="121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NLP - Stefano">
  <a:themeElements>
    <a:clrScheme name="">
      <a:dk1>
        <a:srgbClr val="822433"/>
      </a:dk1>
      <a:lt1>
        <a:srgbClr val="FFFFFF"/>
      </a:lt1>
      <a:dk2>
        <a:srgbClr val="822433"/>
      </a:dk2>
      <a:lt2>
        <a:srgbClr val="808080"/>
      </a:lt2>
      <a:accent1>
        <a:srgbClr val="BBE0E3"/>
      </a:accent1>
      <a:accent2>
        <a:srgbClr val="FFFF00"/>
      </a:accent2>
      <a:accent3>
        <a:srgbClr val="FFFFFF"/>
      </a:accent3>
      <a:accent4>
        <a:srgbClr val="6E1D2A"/>
      </a:accent4>
      <a:accent5>
        <a:srgbClr val="DAEDEF"/>
      </a:accent5>
      <a:accent6>
        <a:srgbClr val="E7E700"/>
      </a:accent6>
      <a:hlink>
        <a:srgbClr val="0000FF"/>
      </a:hlink>
      <a:folHlink>
        <a:srgbClr val="FF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4183</Words>
  <Application>Microsoft Macintosh PowerPoint</Application>
  <PresentationFormat>Presentazione su schermo (4:3)</PresentationFormat>
  <Paragraphs>625</Paragraphs>
  <Slides>86</Slides>
  <Notes>86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86</vt:i4>
      </vt:variant>
    </vt:vector>
  </HeadingPairs>
  <TitlesOfParts>
    <vt:vector size="91" baseType="lpstr">
      <vt:lpstr>Arial</vt:lpstr>
      <vt:lpstr>Roboto</vt:lpstr>
      <vt:lpstr>Georgia</vt:lpstr>
      <vt:lpstr>Calibri</vt:lpstr>
      <vt:lpstr>NLP - Stefano</vt:lpstr>
      <vt:lpstr>Natural Language Processing - 2nd Semester (2024-2025) 1038141    1.10 - Semantics </vt:lpstr>
      <vt:lpstr>1.10 - Semantics</vt:lpstr>
      <vt:lpstr>Milestones in NLP </vt:lpstr>
      <vt:lpstr>Semantics: Semiotic Triangle (Triangle of meaning)  </vt:lpstr>
      <vt:lpstr>Semantics: Semiotic Triangle (Triangle of meaning) </vt:lpstr>
      <vt:lpstr>From Syntax to Semantics </vt:lpstr>
      <vt:lpstr>From Syntax to Semantics </vt:lpstr>
      <vt:lpstr>From Syntax to Semantics </vt:lpstr>
      <vt:lpstr>From Syntax to Semantics </vt:lpstr>
      <vt:lpstr>From Syntax to Semantics </vt:lpstr>
      <vt:lpstr>From Syntax to Semantics </vt:lpstr>
      <vt:lpstr>Syntax-driven semantic analysis: Semantic Attachments </vt:lpstr>
      <vt:lpstr>Syntax-driven semantic analysis: Semantic Attachments </vt:lpstr>
      <vt:lpstr>Syntax-driven semantic analysis: Semantic Attachments </vt:lpstr>
      <vt:lpstr>Syntax-driven semantic analysis: Semantic Attachments </vt:lpstr>
      <vt:lpstr>Syntax-driven semantic analysis: Semantic Attachments </vt:lpstr>
      <vt:lpstr>Syntax-driven semantic analysis: Semantic Attachments </vt:lpstr>
      <vt:lpstr>Syntax-driven semantic analysis: Semantic Attachments </vt:lpstr>
      <vt:lpstr>Syntax-driven semantic analysis: Semantic Attachments </vt:lpstr>
      <vt:lpstr>Lambda Calculus  </vt:lpstr>
      <vt:lpstr>Lambda Calculus: examples  </vt:lpstr>
      <vt:lpstr>Lambda Calculus: Linguistic examples  </vt:lpstr>
      <vt:lpstr>Lambda Calculus: modelings events </vt:lpstr>
      <vt:lpstr>How to Get Semantics  from sentences </vt:lpstr>
      <vt:lpstr>An example excerpt </vt:lpstr>
      <vt:lpstr>An example excerpt </vt:lpstr>
      <vt:lpstr>An example excerpt </vt:lpstr>
      <vt:lpstr>An example excerpt </vt:lpstr>
      <vt:lpstr>An example excerpt </vt:lpstr>
      <vt:lpstr>An example excerpt </vt:lpstr>
      <vt:lpstr>Side-effects </vt:lpstr>
      <vt:lpstr>Side-effects </vt:lpstr>
      <vt:lpstr>Side-effects </vt:lpstr>
      <vt:lpstr>Side-effects  </vt:lpstr>
      <vt:lpstr>Lexical-semantics  </vt:lpstr>
      <vt:lpstr>Lexical-semantics: lemmatization  </vt:lpstr>
      <vt:lpstr>Word Senses  </vt:lpstr>
      <vt:lpstr>Word Senses in context: the “plane” example  </vt:lpstr>
      <vt:lpstr>Monosemy vs. Polysemy  </vt:lpstr>
      <vt:lpstr>How do state-of-the-art applications deal with senses?   </vt:lpstr>
      <vt:lpstr>Homonymy   </vt:lpstr>
      <vt:lpstr>Metonymy   </vt:lpstr>
      <vt:lpstr>Metaphor   </vt:lpstr>
      <vt:lpstr>Personification   </vt:lpstr>
      <vt:lpstr>Synesthesia   </vt:lpstr>
      <vt:lpstr>Sense Distinctions   </vt:lpstr>
      <vt:lpstr>Word Senses: the enumerative approach   </vt:lpstr>
      <vt:lpstr>Word Senses: the enumerative approach   </vt:lpstr>
      <vt:lpstr>Word Senses: the enumerative approach   </vt:lpstr>
      <vt:lpstr>Word Senses: the enumerative approach   </vt:lpstr>
      <vt:lpstr>Word Senses: the enumerative approach   </vt:lpstr>
      <vt:lpstr>Graded word sense assignment [Erk and McCarthy, 2009]   </vt:lpstr>
      <vt:lpstr>Word Senses: the Generative Approach [Pustejovsky, 1991]   </vt:lpstr>
      <vt:lpstr>How do we encode word senses?   </vt:lpstr>
      <vt:lpstr>How do we encode word senses?   </vt:lpstr>
      <vt:lpstr>How do we encode word senses?   </vt:lpstr>
      <vt:lpstr>How do we encode word senses?   </vt:lpstr>
      <vt:lpstr>WordNet [Miller et al. 1990]    </vt:lpstr>
      <vt:lpstr>WordNet [Miller et al. 1990]    </vt:lpstr>
      <vt:lpstr>WordNet [Miller et al. 1990]    </vt:lpstr>
      <vt:lpstr>WordNet [Miller et al. 1990]    </vt:lpstr>
      <vt:lpstr>WordNet [Miller et al. 1990]    </vt:lpstr>
      <vt:lpstr>WordNet [Miller et al. 1990]    </vt:lpstr>
      <vt:lpstr>WordNet [Miller et al. 1990]  https://wordnet.princeton.edu/  </vt:lpstr>
      <vt:lpstr>WordNet [Miller et al. 1990]  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Word Sense Disambiguation (WSD)    </vt:lpstr>
      <vt:lpstr>Word Sense Disambiguation (WSD): variants    </vt:lpstr>
      <vt:lpstr>Word Sense Disambiguation (WSD)    </vt:lpstr>
      <vt:lpstr>Entity Linking    </vt:lpstr>
      <vt:lpstr>Entity Linking    </vt:lpstr>
      <vt:lpstr>Relation Extraction    </vt:lpstr>
      <vt:lpstr>Ontology Learning    </vt:lpstr>
      <vt:lpstr>Ontolearn Reloaded    </vt:lpstr>
      <vt:lpstr>Ontolearn Reloaded    </vt:lpstr>
      <vt:lpstr>Q&amp;A </vt:lpstr>
      <vt:lpstr>Resources and References</vt:lpstr>
      <vt:lpstr>Resources and References</vt:lpstr>
      <vt:lpstr>**Credits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- -</dc:creator>
  <cp:lastModifiedBy>stefano faralli</cp:lastModifiedBy>
  <cp:revision>1</cp:revision>
  <cp:lastPrinted>2025-04-03T07:32:21Z</cp:lastPrinted>
  <dcterms:created xsi:type="dcterms:W3CDTF">2006-11-20T16:13:10Z</dcterms:created>
  <dcterms:modified xsi:type="dcterms:W3CDTF">2025-04-03T07:33:19Z</dcterms:modified>
</cp:coreProperties>
</file>